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39"/>
  </p:notesMasterIdLst>
  <p:sldIdLst>
    <p:sldId id="257" r:id="rId3"/>
    <p:sldId id="1814" r:id="rId4"/>
    <p:sldId id="1863" r:id="rId5"/>
    <p:sldId id="1894" r:id="rId6"/>
    <p:sldId id="1902" r:id="rId7"/>
    <p:sldId id="1903" r:id="rId8"/>
    <p:sldId id="1904" r:id="rId9"/>
    <p:sldId id="1905" r:id="rId10"/>
    <p:sldId id="1809" r:id="rId11"/>
    <p:sldId id="1876" r:id="rId12"/>
    <p:sldId id="1912" r:id="rId13"/>
    <p:sldId id="1913" r:id="rId14"/>
    <p:sldId id="1914" r:id="rId15"/>
    <p:sldId id="1879" r:id="rId16"/>
    <p:sldId id="1916" r:id="rId17"/>
    <p:sldId id="1917" r:id="rId18"/>
    <p:sldId id="1915" r:id="rId19"/>
    <p:sldId id="1918" r:id="rId20"/>
    <p:sldId id="1919" r:id="rId21"/>
    <p:sldId id="1920" r:id="rId22"/>
    <p:sldId id="1921" r:id="rId23"/>
    <p:sldId id="1922" r:id="rId24"/>
    <p:sldId id="1862" r:id="rId25"/>
    <p:sldId id="1892" r:id="rId26"/>
    <p:sldId id="1893" r:id="rId27"/>
    <p:sldId id="1882" r:id="rId28"/>
    <p:sldId id="1883" r:id="rId29"/>
    <p:sldId id="1896" r:id="rId30"/>
    <p:sldId id="1906" r:id="rId31"/>
    <p:sldId id="1909" r:id="rId32"/>
    <p:sldId id="1907" r:id="rId33"/>
    <p:sldId id="1908" r:id="rId34"/>
    <p:sldId id="1910" r:id="rId35"/>
    <p:sldId id="1911" r:id="rId36"/>
    <p:sldId id="1826" r:id="rId37"/>
    <p:sldId id="323"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CDFA"/>
    <a:srgbClr val="ED7D31"/>
    <a:srgbClr val="F8E57F"/>
    <a:srgbClr val="F4D6A3"/>
    <a:srgbClr val="08204D"/>
    <a:srgbClr val="091E4C"/>
    <a:srgbClr val="08224E"/>
    <a:srgbClr val="0921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698"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4C2AB3-722E-4F2B-BF10-FE19F33625F8}" type="datetimeFigureOut">
              <a:rPr lang="zh-CN" altLang="en-US" smtClean="0"/>
              <a:t>2022/7/29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A9DD72-6023-452E-B1D4-B22E3C45C99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effectLst/>
              </a:rPr>
              <a:t>虚拟电厂调节服务分解的改进两阶段深度强化学习方法</a:t>
            </a:r>
            <a:r>
              <a:rPr lang="zh-CN" altLang="en-US" dirty="0"/>
              <a:t> </a:t>
            </a:r>
          </a:p>
        </p:txBody>
      </p:sp>
      <p:sp>
        <p:nvSpPr>
          <p:cNvPr id="4" name="灯片编号占位符 3"/>
          <p:cNvSpPr>
            <a:spLocks noGrp="1"/>
          </p:cNvSpPr>
          <p:nvPr>
            <p:ph type="sldNum" sz="quarter" idx="5"/>
          </p:nvPr>
        </p:nvSpPr>
        <p:spPr/>
        <p:txBody>
          <a:bodyPr/>
          <a:lstStyle/>
          <a:p>
            <a:fld id="{C01F1ACF-8A47-054F-AF08-81A8D40AC61B}" type="slidenum">
              <a:rPr kumimoji="1" lang="zh-CN" altLang="en-US" smtClean="0"/>
              <a:t>1</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9120389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916092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906433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968935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962852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2087524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3209306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39740856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14956083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3987884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316056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1027499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31496672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15390576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F1ACF-8A47-054F-AF08-81A8D40AC61B}"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311211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F1ACF-8A47-054F-AF08-81A8D40AC61B}"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7711771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F1ACF-8A47-054F-AF08-81A8D40AC61B}"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0142216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F1ACF-8A47-054F-AF08-81A8D40AC61B}"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5735183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F1ACF-8A47-054F-AF08-81A8D40AC61B}"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3044226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F1ACF-8A47-054F-AF08-81A8D40AC61B}"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6659466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F1ACF-8A47-054F-AF08-81A8D40AC61B}"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564885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5046733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F1ACF-8A47-054F-AF08-81A8D40AC61B}"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8721966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F1ACF-8A47-054F-AF08-81A8D40AC61B}"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9846183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F1ACF-8A47-054F-AF08-81A8D40AC61B}"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003938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F1ACF-8A47-054F-AF08-81A8D40AC61B}"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6813946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F1ACF-8A47-054F-AF08-81A8D40AC61B}"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0686055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F1ACF-8A47-054F-AF08-81A8D40AC61B}"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538433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06</a:t>
            </a:r>
            <a:r>
              <a:rPr lang="zh-CN" altLang="en-US" dirty="0"/>
              <a:t>年</a:t>
            </a:r>
            <a:r>
              <a:rPr lang="en-US" altLang="zh-CN" dirty="0"/>
              <a:t>-16</a:t>
            </a:r>
            <a:r>
              <a:rPr lang="zh-CN" altLang="en-US" dirty="0"/>
              <a:t>年副教授，</a:t>
            </a:r>
            <a:r>
              <a:rPr lang="en-US" altLang="zh-CN" dirty="0"/>
              <a:t>16</a:t>
            </a:r>
            <a:r>
              <a:rPr lang="zh-CN" altLang="en-US" dirty="0"/>
              <a:t>年教授</a:t>
            </a:r>
          </a:p>
        </p:txBody>
      </p:sp>
    </p:spTree>
    <p:extLst>
      <p:ext uri="{BB962C8B-B14F-4D97-AF65-F5344CB8AC3E}">
        <p14:creationId xmlns:p14="http://schemas.microsoft.com/office/powerpoint/2010/main" val="32210330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06</a:t>
            </a:r>
            <a:r>
              <a:rPr lang="zh-CN" altLang="en-US" dirty="0"/>
              <a:t>年</a:t>
            </a:r>
            <a:r>
              <a:rPr lang="en-US" altLang="zh-CN" dirty="0"/>
              <a:t>-16</a:t>
            </a:r>
            <a:r>
              <a:rPr lang="zh-CN" altLang="en-US" dirty="0"/>
              <a:t>年副教授，</a:t>
            </a:r>
            <a:r>
              <a:rPr lang="en-US" altLang="zh-CN" dirty="0"/>
              <a:t>16</a:t>
            </a:r>
            <a:r>
              <a:rPr lang="zh-CN" altLang="en-US" dirty="0"/>
              <a:t>年教授</a:t>
            </a:r>
          </a:p>
        </p:txBody>
      </p:sp>
    </p:spTree>
    <p:extLst>
      <p:ext uri="{BB962C8B-B14F-4D97-AF65-F5344CB8AC3E}">
        <p14:creationId xmlns:p14="http://schemas.microsoft.com/office/powerpoint/2010/main" val="108314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06</a:t>
            </a:r>
            <a:r>
              <a:rPr lang="zh-CN" altLang="en-US" dirty="0"/>
              <a:t>年</a:t>
            </a:r>
            <a:r>
              <a:rPr lang="en-US" altLang="zh-CN" dirty="0"/>
              <a:t>-16</a:t>
            </a:r>
            <a:r>
              <a:rPr lang="zh-CN" altLang="en-US" dirty="0"/>
              <a:t>年副教授，</a:t>
            </a:r>
            <a:r>
              <a:rPr lang="en-US" altLang="zh-CN" dirty="0"/>
              <a:t>16</a:t>
            </a:r>
            <a:r>
              <a:rPr lang="zh-CN" altLang="en-US" dirty="0"/>
              <a:t>年教授</a:t>
            </a:r>
          </a:p>
        </p:txBody>
      </p:sp>
    </p:spTree>
    <p:extLst>
      <p:ext uri="{BB962C8B-B14F-4D97-AF65-F5344CB8AC3E}">
        <p14:creationId xmlns:p14="http://schemas.microsoft.com/office/powerpoint/2010/main" val="564512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06</a:t>
            </a:r>
            <a:r>
              <a:rPr lang="zh-CN" altLang="en-US" dirty="0"/>
              <a:t>年</a:t>
            </a:r>
            <a:r>
              <a:rPr lang="en-US" altLang="zh-CN" dirty="0"/>
              <a:t>-16</a:t>
            </a:r>
            <a:r>
              <a:rPr lang="zh-CN" altLang="en-US" dirty="0"/>
              <a:t>年副教授，</a:t>
            </a:r>
            <a:r>
              <a:rPr lang="en-US" altLang="zh-CN" dirty="0"/>
              <a:t>16</a:t>
            </a:r>
            <a:r>
              <a:rPr lang="zh-CN" altLang="en-US" dirty="0"/>
              <a:t>年教授</a:t>
            </a:r>
          </a:p>
        </p:txBody>
      </p:sp>
    </p:spTree>
    <p:extLst>
      <p:ext uri="{BB962C8B-B14F-4D97-AF65-F5344CB8AC3E}">
        <p14:creationId xmlns:p14="http://schemas.microsoft.com/office/powerpoint/2010/main" val="2788928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06</a:t>
            </a:r>
            <a:r>
              <a:rPr lang="zh-CN" altLang="en-US" dirty="0"/>
              <a:t>年</a:t>
            </a:r>
            <a:r>
              <a:rPr lang="en-US" altLang="zh-CN" dirty="0"/>
              <a:t>-16</a:t>
            </a:r>
            <a:r>
              <a:rPr lang="zh-CN" altLang="en-US" dirty="0"/>
              <a:t>年副教授，</a:t>
            </a:r>
            <a:r>
              <a:rPr lang="en-US" altLang="zh-CN" dirty="0"/>
              <a:t>16</a:t>
            </a:r>
            <a:r>
              <a:rPr lang="zh-CN" altLang="en-US" dirty="0"/>
              <a:t>年教授</a:t>
            </a:r>
          </a:p>
        </p:txBody>
      </p:sp>
    </p:spTree>
    <p:extLst>
      <p:ext uri="{BB962C8B-B14F-4D97-AF65-F5344CB8AC3E}">
        <p14:creationId xmlns:p14="http://schemas.microsoft.com/office/powerpoint/2010/main" val="3037085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512693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4AE5046-6E26-48A6-B9AF-B8FB4D249FF5}" type="datetimeFigureOut">
              <a:rPr lang="zh-CN" altLang="en-US" smtClean="0"/>
              <a:t>2022/7/29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4AE5046-6E26-48A6-B9AF-B8FB4D249FF5}" type="datetimeFigureOut">
              <a:rPr lang="zh-CN" altLang="en-US" smtClean="0"/>
              <a:t>2022/7/29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4AE5046-6E26-48A6-B9AF-B8FB4D249FF5}" type="datetimeFigureOut">
              <a:rPr lang="zh-CN" altLang="en-US" smtClean="0"/>
              <a:t>2022/7/29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4AE5046-6E26-48A6-B9AF-B8FB4D249FF5}" type="datetimeFigureOut">
              <a:rPr lang="zh-CN" altLang="en-US" smtClean="0"/>
              <a:t>2022/7/29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4AE5046-6E26-48A6-B9AF-B8FB4D249FF5}" type="datetimeFigureOut">
              <a:rPr lang="zh-CN" altLang="en-US" smtClean="0"/>
              <a:t>2022/7/29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4AE5046-6E26-48A6-B9AF-B8FB4D249FF5}" type="datetimeFigureOut">
              <a:rPr lang="zh-CN" altLang="en-US" smtClean="0"/>
              <a:t>2022/7/29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E4AE5046-6E26-48A6-B9AF-B8FB4D249FF5}" type="datetimeFigureOut">
              <a:rPr lang="zh-CN" altLang="en-US" smtClean="0"/>
              <a:t>2022/7/29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E4AE5046-6E26-48A6-B9AF-B8FB4D249FF5}" type="datetimeFigureOut">
              <a:rPr lang="zh-CN" altLang="en-US" smtClean="0"/>
              <a:t>2022/7/29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4AE5046-6E26-48A6-B9AF-B8FB4D249FF5}" type="datetimeFigureOut">
              <a:rPr lang="zh-CN" altLang="en-US" smtClean="0"/>
              <a:t>2022/7/29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4AE5046-6E26-48A6-B9AF-B8FB4D249FF5}" type="datetimeFigureOut">
              <a:rPr lang="zh-CN" altLang="en-US" smtClean="0"/>
              <a:t>2022/7/29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4AE5046-6E26-48A6-B9AF-B8FB4D249FF5}" type="datetimeFigureOut">
              <a:rPr lang="zh-CN" altLang="en-US" smtClean="0"/>
              <a:t>2022/7/29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4AE5046-6E26-48A6-B9AF-B8FB4D249FF5}" type="datetimeFigureOut">
              <a:rPr lang="zh-CN" altLang="en-US" smtClean="0"/>
              <a:t>2022/7/29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4AE5046-6E26-48A6-B9AF-B8FB4D249FF5}" type="datetimeFigureOut">
              <a:rPr lang="zh-CN" altLang="en-US" smtClean="0"/>
              <a:t>2022/7/29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4AE5046-6E26-48A6-B9AF-B8FB4D249FF5}" type="datetimeFigureOut">
              <a:rPr lang="zh-CN" altLang="en-US" smtClean="0"/>
              <a:t>2022/7/29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4AE5046-6E26-48A6-B9AF-B8FB4D249FF5}" type="datetimeFigureOut">
              <a:rPr lang="zh-CN" altLang="en-US" smtClean="0"/>
              <a:t>2022/7/29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4AE5046-6E26-48A6-B9AF-B8FB4D249FF5}" type="datetimeFigureOut">
              <a:rPr lang="zh-CN" altLang="en-US" smtClean="0"/>
              <a:t>2022/7/29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E4AE5046-6E26-48A6-B9AF-B8FB4D249FF5}" type="datetimeFigureOut">
              <a:rPr lang="zh-CN" altLang="en-US" smtClean="0"/>
              <a:t>2022/7/29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E4AE5046-6E26-48A6-B9AF-B8FB4D249FF5}" type="datetimeFigureOut">
              <a:rPr lang="zh-CN" altLang="en-US" smtClean="0"/>
              <a:t>2022/7/29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4AE5046-6E26-48A6-B9AF-B8FB4D249FF5}" type="datetimeFigureOut">
              <a:rPr lang="zh-CN" altLang="en-US" smtClean="0"/>
              <a:t>2022/7/29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4AE5046-6E26-48A6-B9AF-B8FB4D249FF5}" type="datetimeFigureOut">
              <a:rPr lang="zh-CN" altLang="en-US" smtClean="0"/>
              <a:t>2022/7/29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4AE5046-6E26-48A6-B9AF-B8FB4D249FF5}" type="datetimeFigureOut">
              <a:rPr lang="zh-CN" altLang="en-US" smtClean="0"/>
              <a:t>2022/7/29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4AE5046-6E26-48A6-B9AF-B8FB4D249FF5}" type="datetimeFigureOut">
              <a:rPr lang="zh-CN" altLang="en-US" smtClean="0"/>
              <a:t>2022/7/29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AE5046-6E26-48A6-B9AF-B8FB4D249FF5}" type="datetimeFigureOut">
              <a:rPr lang="zh-CN" altLang="en-US" smtClean="0"/>
              <a:t>2022/7/29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332A7B-2344-4B80-BE3C-AB50CE478030}"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AE5046-6E26-48A6-B9AF-B8FB4D249FF5}" type="datetimeFigureOut">
              <a:rPr lang="zh-CN" altLang="en-US" smtClean="0"/>
              <a:t>2022/7/29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332A7B-2344-4B80-BE3C-AB50CE478030}"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8.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8.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8" Type="http://schemas.openxmlformats.org/officeDocument/2006/relationships/hyperlink" Target="https://ieeexplore.ieee.org/document/9635466/" TargetMode="External"/><Relationship Id="rId13" Type="http://schemas.openxmlformats.org/officeDocument/2006/relationships/hyperlink" Target="https://ieeexplore.ieee.org/xpl/RecentIssue.jsp?punumber=5165411" TargetMode="External"/><Relationship Id="rId3" Type="http://schemas.openxmlformats.org/officeDocument/2006/relationships/image" Target="../media/image1.png"/><Relationship Id="rId7" Type="http://schemas.openxmlformats.org/officeDocument/2006/relationships/hyperlink" Target="https://ieeexplore.ieee.org/document/9744119/" TargetMode="External"/><Relationship Id="rId12" Type="http://schemas.openxmlformats.org/officeDocument/2006/relationships/hyperlink" Target="https://ieeexplore.ieee.org/document/9446618/"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ieeexplore.ieee.org/xpl/RecentIssue.jsp?punumber=28" TargetMode="External"/><Relationship Id="rId11" Type="http://schemas.openxmlformats.org/officeDocument/2006/relationships/hyperlink" Target="https://ieeexplore.ieee.org/xpl/RecentIssue.jsp?punumber=5165391" TargetMode="External"/><Relationship Id="rId5" Type="http://schemas.openxmlformats.org/officeDocument/2006/relationships/hyperlink" Target="https://ieeexplore.ieee.org/document/9769940/" TargetMode="External"/><Relationship Id="rId10" Type="http://schemas.openxmlformats.org/officeDocument/2006/relationships/hyperlink" Target="https://ieeexplore.ieee.org/document/9497762/" TargetMode="External"/><Relationship Id="rId4" Type="http://schemas.openxmlformats.org/officeDocument/2006/relationships/image" Target="../media/image3.png"/><Relationship Id="rId9" Type="http://schemas.openxmlformats.org/officeDocument/2006/relationships/hyperlink" Target="https://ieeexplore.ieee.org/xpl/conhome/9635007/proceedin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hyperlink" Target="https://ieeexplore.ieee.org/document/9733421/" TargetMode="External"/><Relationship Id="rId3" Type="http://schemas.openxmlformats.org/officeDocument/2006/relationships/image" Target="../media/image1.png"/><Relationship Id="rId7" Type="http://schemas.openxmlformats.org/officeDocument/2006/relationships/hyperlink" Target="https://ieeexplore.ieee.org/document/9744119/"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ieeexplore.ieee.org/xpl/RecentIssue.jsp?punumber=5165411" TargetMode="External"/><Relationship Id="rId5" Type="http://schemas.openxmlformats.org/officeDocument/2006/relationships/hyperlink" Target="https://ieeexplore.ieee.org/document/9755891/" TargetMode="External"/><Relationship Id="rId10" Type="http://schemas.openxmlformats.org/officeDocument/2006/relationships/hyperlink" Target="https://ieeexplore.ieee.org/xpl/RecentIssue.jsp?punumber=5165391" TargetMode="External"/><Relationship Id="rId4" Type="http://schemas.openxmlformats.org/officeDocument/2006/relationships/image" Target="../media/image4.png"/><Relationship Id="rId9" Type="http://schemas.openxmlformats.org/officeDocument/2006/relationships/hyperlink" Target="https://ieeexplore.ieee.org/document/9573293/"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hyperlink" Target="https://ieeexplore.ieee.org/xpl/RecentIssue.jsp?punumber=5165391" TargetMode="External"/><Relationship Id="rId3" Type="http://schemas.openxmlformats.org/officeDocument/2006/relationships/image" Target="../media/image1.png"/><Relationship Id="rId7" Type="http://schemas.openxmlformats.org/officeDocument/2006/relationships/hyperlink" Target="https://ieeexplore.ieee.org/document/9633015/"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ieeexplore.ieee.org/xpl/RecentIssue.jsp?punumber=5165411" TargetMode="External"/><Relationship Id="rId11" Type="http://schemas.openxmlformats.org/officeDocument/2006/relationships/hyperlink" Target="https://ieeexplore.ieee.org/document/9502161/" TargetMode="External"/><Relationship Id="rId5" Type="http://schemas.openxmlformats.org/officeDocument/2006/relationships/hyperlink" Target="https://ieeexplore.ieee.org/document/9744119/" TargetMode="External"/><Relationship Id="rId10" Type="http://schemas.openxmlformats.org/officeDocument/2006/relationships/hyperlink" Target="https://ieeexplore.ieee.org/xpl/RecentIssue.jsp?punumber=59" TargetMode="External"/><Relationship Id="rId4" Type="http://schemas.openxmlformats.org/officeDocument/2006/relationships/image" Target="../media/image7.png"/><Relationship Id="rId9" Type="http://schemas.openxmlformats.org/officeDocument/2006/relationships/hyperlink" Target="https://ieeexplore.ieee.org/document/9507323/"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ieeexplore.ieee.org/xpl/RecentIssue.jsp?punumber=5165411" TargetMode="External"/><Relationship Id="rId3" Type="http://schemas.openxmlformats.org/officeDocument/2006/relationships/image" Target="../media/image1.png"/><Relationship Id="rId7" Type="http://schemas.openxmlformats.org/officeDocument/2006/relationships/hyperlink" Target="https://ieeexplore.ieee.org/document/9755891/"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ieeexplore.ieee.org/xpl/RecentIssue.jsp?punumber=5165391" TargetMode="External"/><Relationship Id="rId5" Type="http://schemas.openxmlformats.org/officeDocument/2006/relationships/hyperlink" Target="https://ieeexplore.ieee.org/document/9763368/" TargetMode="External"/><Relationship Id="rId10" Type="http://schemas.openxmlformats.org/officeDocument/2006/relationships/hyperlink" Target="https://ieeexplore.ieee.org/document/9733421/" TargetMode="External"/><Relationship Id="rId4" Type="http://schemas.openxmlformats.org/officeDocument/2006/relationships/image" Target="../media/image8.png"/><Relationship Id="rId9" Type="http://schemas.openxmlformats.org/officeDocument/2006/relationships/hyperlink" Target="https://ieeexplore.ieee.org/document/9744119/"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ieeexplore.ieee.org/xpl/RecentIssue.jsp?punumber=5165411" TargetMode="External"/><Relationship Id="rId3" Type="http://schemas.openxmlformats.org/officeDocument/2006/relationships/image" Target="../media/image1.png"/><Relationship Id="rId7" Type="http://schemas.openxmlformats.org/officeDocument/2006/relationships/hyperlink" Target="https://ieeexplore.ieee.org/document/9744119/"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hyperlink" Target="https://ieeexplore.ieee.org/xpl/RecentIssue.jsp?punumber=5165391" TargetMode="External"/><Relationship Id="rId5" Type="http://schemas.openxmlformats.org/officeDocument/2006/relationships/hyperlink" Target="https://ieeexplore.ieee.org/document/9769889/" TargetMode="External"/><Relationship Id="rId4" Type="http://schemas.openxmlformats.org/officeDocument/2006/relationships/image" Target="../media/image9.png"/><Relationship Id="rId9" Type="http://schemas.openxmlformats.org/officeDocument/2006/relationships/hyperlink" Target="https://ieeexplore.ieee.org/document/9740170/"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ieeexplore.ieee.org/xpl/conhome/9735429/proceeding" TargetMode="External"/><Relationship Id="rId3" Type="http://schemas.openxmlformats.org/officeDocument/2006/relationships/image" Target="../media/image1.png"/><Relationship Id="rId7" Type="http://schemas.openxmlformats.org/officeDocument/2006/relationships/hyperlink" Target="https://ieeexplore.ieee.org/document/9735779/"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hyperlink" Target="https://ieeexplore.ieee.org/xpl/RecentIssue.jsp?punumber=5165411" TargetMode="External"/><Relationship Id="rId11" Type="http://schemas.openxmlformats.org/officeDocument/2006/relationships/hyperlink" Target="https://ieeexplore.ieee.org/document/8995628/" TargetMode="External"/><Relationship Id="rId5" Type="http://schemas.openxmlformats.org/officeDocument/2006/relationships/hyperlink" Target="https://ieeexplore.ieee.org/document/9744119/" TargetMode="External"/><Relationship Id="rId10" Type="http://schemas.openxmlformats.org/officeDocument/2006/relationships/hyperlink" Target="https://ieeexplore.ieee.org/xpl/RecentIssue.jsp?punumber=59" TargetMode="External"/><Relationship Id="rId4" Type="http://schemas.openxmlformats.org/officeDocument/2006/relationships/image" Target="../media/image10.png"/><Relationship Id="rId9" Type="http://schemas.openxmlformats.org/officeDocument/2006/relationships/hyperlink" Target="https://ieeexplore.ieee.org/document/9314264/"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图片 76"/>
          <p:cNvPicPr>
            <a:picLocks noChangeAspect="1"/>
          </p:cNvPicPr>
          <p:nvPr/>
        </p:nvPicPr>
        <p:blipFill>
          <a:blip r:embed="rId3"/>
          <a:stretch>
            <a:fillRect/>
          </a:stretch>
        </p:blipFill>
        <p:spPr>
          <a:xfrm>
            <a:off x="0" y="-26920"/>
            <a:ext cx="12192000" cy="6858000"/>
          </a:xfrm>
          <a:prstGeom prst="rect">
            <a:avLst/>
          </a:prstGeom>
        </p:spPr>
      </p:pic>
      <p:sp>
        <p:nvSpPr>
          <p:cNvPr id="8" name="矩形 7"/>
          <p:cNvSpPr/>
          <p:nvPr/>
        </p:nvSpPr>
        <p:spPr>
          <a:xfrm>
            <a:off x="-104" y="291"/>
            <a:ext cx="12192000" cy="5013703"/>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dirty="0">
              <a:latin typeface="Microsoft YaHei Regular"/>
            </a:endParaRPr>
          </a:p>
        </p:txBody>
      </p:sp>
      <p:sp>
        <p:nvSpPr>
          <p:cNvPr id="144" name="文本框 143"/>
          <p:cNvSpPr txBox="1"/>
          <p:nvPr/>
        </p:nvSpPr>
        <p:spPr>
          <a:xfrm>
            <a:off x="86680" y="1720947"/>
            <a:ext cx="12018432" cy="2473498"/>
          </a:xfrm>
          <a:prstGeom prst="rect">
            <a:avLst/>
          </a:prstGeom>
          <a:noFill/>
        </p:spPr>
        <p:txBody>
          <a:bodyPr wrap="square" rtlCol="0">
            <a:spAutoFit/>
          </a:bodyPr>
          <a:lstStyle/>
          <a:p>
            <a:pPr algn="ctr">
              <a:lnSpc>
                <a:spcPct val="120000"/>
              </a:lnSpc>
            </a:pPr>
            <a:r>
              <a:rPr lang="en-US" altLang="zh-CN" sz="4400" dirty="0">
                <a:solidFill>
                  <a:schemeClr val="bg1"/>
                </a:solidFill>
              </a:rPr>
              <a:t>An Improved Two-Stage Deep Reinforcement</a:t>
            </a:r>
          </a:p>
          <a:p>
            <a:pPr algn="ctr">
              <a:lnSpc>
                <a:spcPct val="120000"/>
              </a:lnSpc>
            </a:pPr>
            <a:r>
              <a:rPr lang="en-US" altLang="zh-CN" sz="4400" dirty="0">
                <a:solidFill>
                  <a:schemeClr val="bg1"/>
                </a:solidFill>
              </a:rPr>
              <a:t>Learning Approach for Regulation Service</a:t>
            </a:r>
          </a:p>
          <a:p>
            <a:pPr algn="ctr">
              <a:lnSpc>
                <a:spcPct val="120000"/>
              </a:lnSpc>
            </a:pPr>
            <a:r>
              <a:rPr lang="en-US" altLang="zh-CN" sz="4400" dirty="0">
                <a:solidFill>
                  <a:schemeClr val="bg1"/>
                </a:solidFill>
              </a:rPr>
              <a:t>Disaggregation in a Virtual Power Plant</a:t>
            </a:r>
            <a:endParaRPr kumimoji="1" lang="en-US" altLang="zh-CN" sz="4400" b="1" dirty="0">
              <a:solidFill>
                <a:schemeClr val="bg1"/>
              </a:solidFill>
              <a:effectLst/>
              <a:latin typeface="Times New Roman" panose="02020603050405020304" charset="0"/>
              <a:ea typeface="微软雅黑" panose="020B0503020204020204" pitchFamily="34" charset="-122"/>
              <a:cs typeface="Times New Roman" panose="02020603050405020304" charset="0"/>
            </a:endParaRPr>
          </a:p>
        </p:txBody>
      </p:sp>
      <p:cxnSp>
        <p:nvCxnSpPr>
          <p:cNvPr id="78" name="直线连接符 77"/>
          <p:cNvCxnSpPr/>
          <p:nvPr/>
        </p:nvCxnSpPr>
        <p:spPr>
          <a:xfrm flipH="1">
            <a:off x="-1" y="5041255"/>
            <a:ext cx="12192001"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191" name="圆角矩形 190"/>
          <p:cNvSpPr/>
          <p:nvPr/>
        </p:nvSpPr>
        <p:spPr>
          <a:xfrm>
            <a:off x="9540240" y="5875655"/>
            <a:ext cx="2743200" cy="497205"/>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2000" b="1" dirty="0">
                <a:solidFill>
                  <a:schemeClr val="bg1"/>
                </a:solidFill>
                <a:latin typeface="微软雅黑" panose="020B0503020204020204" pitchFamily="34" charset="-122"/>
                <a:ea typeface="微软雅黑" panose="020B0503020204020204" pitchFamily="34" charset="-122"/>
              </a:rPr>
              <a:t>汇报人：王</a:t>
            </a:r>
            <a:r>
              <a:rPr kumimoji="1" lang="en-US" altLang="zh-CN" sz="2000" b="1" dirty="0">
                <a:solidFill>
                  <a:schemeClr val="bg1"/>
                </a:solidFill>
                <a:latin typeface="微软雅黑" panose="020B0503020204020204" pitchFamily="34" charset="-122"/>
                <a:ea typeface="微软雅黑" panose="020B0503020204020204" pitchFamily="34" charset="-122"/>
              </a:rPr>
              <a:t>  </a:t>
            </a:r>
            <a:r>
              <a:rPr kumimoji="1" lang="zh-CN" altLang="en-US" sz="2000" b="1" dirty="0">
                <a:solidFill>
                  <a:schemeClr val="bg1"/>
                </a:solidFill>
                <a:latin typeface="微软雅黑" panose="020B0503020204020204" pitchFamily="34" charset="-122"/>
                <a:ea typeface="微软雅黑" panose="020B0503020204020204" pitchFamily="34" charset="-122"/>
              </a:rPr>
              <a:t>毓</a:t>
            </a:r>
            <a:r>
              <a:rPr kumimoji="1" lang="en-US" altLang="zh-CN" sz="2000" b="1" dirty="0">
                <a:solidFill>
                  <a:schemeClr val="bg1"/>
                </a:solidFill>
                <a:latin typeface="微软雅黑" panose="020B0503020204020204" pitchFamily="34" charset="-122"/>
                <a:ea typeface="微软雅黑" panose="020B0503020204020204" pitchFamily="34" charset="-122"/>
              </a:rPr>
              <a:t>  </a:t>
            </a:r>
            <a:r>
              <a:rPr kumimoji="1" lang="zh-CN" altLang="en-US" sz="2000" b="1" dirty="0">
                <a:solidFill>
                  <a:schemeClr val="bg1"/>
                </a:solidFill>
                <a:latin typeface="微软雅黑" panose="020B0503020204020204" pitchFamily="34" charset="-122"/>
                <a:ea typeface="微软雅黑" panose="020B0503020204020204" pitchFamily="34" charset="-122"/>
              </a:rPr>
              <a:t>贞</a:t>
            </a:r>
            <a:endParaRPr kumimoji="1" lang="en-US" altLang="zh-CN" sz="2000" b="1" dirty="0">
              <a:solidFill>
                <a:schemeClr val="bg1"/>
              </a:solidFill>
              <a:latin typeface="微软雅黑" panose="020B0503020204020204" pitchFamily="34" charset="-122"/>
              <a:ea typeface="微软雅黑" panose="020B0503020204020204" pitchFamily="34" charset="-122"/>
            </a:endParaRPr>
          </a:p>
          <a:p>
            <a:pPr algn="ctr"/>
            <a:endParaRPr kumimoji="1" lang="en-US" altLang="zh-CN" sz="2000" b="1" dirty="0">
              <a:solidFill>
                <a:schemeClr val="bg1"/>
              </a:solidFill>
              <a:latin typeface="微软雅黑" panose="020B0503020204020204" pitchFamily="34" charset="-122"/>
              <a:ea typeface="微软雅黑" panose="020B0503020204020204" pitchFamily="34" charset="-122"/>
            </a:endParaRPr>
          </a:p>
          <a:p>
            <a:pPr algn="ctr"/>
            <a:r>
              <a:rPr kumimoji="1" lang="en-US" altLang="zh-CN" sz="2000" b="1" dirty="0">
                <a:solidFill>
                  <a:schemeClr val="bg1"/>
                </a:solidFill>
                <a:latin typeface="微软雅黑" panose="020B0503020204020204" pitchFamily="34" charset="-122"/>
                <a:ea typeface="微软雅黑" panose="020B0503020204020204" pitchFamily="34" charset="-122"/>
              </a:rPr>
              <a:t>2022</a:t>
            </a:r>
            <a:r>
              <a:rPr kumimoji="1" lang="zh-CN" altLang="en-US" sz="2000" b="1" dirty="0">
                <a:solidFill>
                  <a:schemeClr val="bg1"/>
                </a:solidFill>
                <a:latin typeface="微软雅黑" panose="020B0503020204020204" pitchFamily="34" charset="-122"/>
                <a:ea typeface="微软雅黑" panose="020B0503020204020204" pitchFamily="34" charset="-122"/>
              </a:rPr>
              <a:t>年</a:t>
            </a:r>
            <a:r>
              <a:rPr kumimoji="1" lang="en-US" altLang="zh-CN" sz="2000" b="1" dirty="0">
                <a:solidFill>
                  <a:schemeClr val="bg1"/>
                </a:solidFill>
                <a:latin typeface="微软雅黑" panose="020B0503020204020204" pitchFamily="34" charset="-122"/>
                <a:ea typeface="微软雅黑" panose="020B0503020204020204" pitchFamily="34" charset="-122"/>
              </a:rPr>
              <a:t>7</a:t>
            </a:r>
            <a:r>
              <a:rPr kumimoji="1" lang="zh-CN" altLang="en-US" sz="2000" b="1" dirty="0">
                <a:solidFill>
                  <a:schemeClr val="bg1"/>
                </a:solidFill>
                <a:latin typeface="微软雅黑" panose="020B0503020204020204" pitchFamily="34" charset="-122"/>
                <a:ea typeface="微软雅黑" panose="020B0503020204020204" pitchFamily="34" charset="-122"/>
              </a:rPr>
              <a:t>月</a:t>
            </a:r>
            <a:r>
              <a:rPr kumimoji="1" lang="en-US" altLang="zh-CN" sz="2000" b="1" dirty="0">
                <a:solidFill>
                  <a:schemeClr val="bg1"/>
                </a:solidFill>
                <a:latin typeface="微软雅黑" panose="020B0503020204020204" pitchFamily="34" charset="-122"/>
                <a:ea typeface="微软雅黑" panose="020B0503020204020204" pitchFamily="34" charset="-122"/>
              </a:rPr>
              <a:t>30</a:t>
            </a:r>
            <a:r>
              <a:rPr kumimoji="1" lang="zh-CN" altLang="en-US" sz="2000" b="1" dirty="0">
                <a:solidFill>
                  <a:schemeClr val="bg1"/>
                </a:solidFill>
                <a:latin typeface="微软雅黑" panose="020B0503020204020204" pitchFamily="34" charset="-122"/>
                <a:ea typeface="微软雅黑" panose="020B0503020204020204" pitchFamily="34" charset="-122"/>
              </a:rPr>
              <a:t>日</a:t>
            </a:r>
          </a:p>
          <a:p>
            <a:pPr algn="ctr"/>
            <a:endParaRPr kumimoji="1"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009775" y="5282399"/>
            <a:ext cx="7218044" cy="1307537"/>
          </a:xfrm>
          <a:prstGeom prst="rect">
            <a:avLst/>
          </a:prstGeom>
          <a:noFill/>
        </p:spPr>
        <p:txBody>
          <a:bodyPr wrap="square" rtlCol="0" anchor="t">
            <a:spAutoFit/>
          </a:bodyPr>
          <a:lstStyle/>
          <a:p>
            <a:pPr algn="ctr" fontAlgn="auto">
              <a:lnSpc>
                <a:spcPct val="150000"/>
              </a:lnSpc>
            </a:pPr>
            <a:r>
              <a:rPr lang="en-US" altLang="zh-CN" sz="2800" dirty="0" err="1">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Zhongkai</a:t>
            </a:r>
            <a:r>
              <a:rPr lang="en-US" altLang="zh-CN" sz="28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 Yi, </a:t>
            </a:r>
            <a:r>
              <a:rPr lang="en-US" altLang="zh-CN" sz="2800" dirty="0" err="1">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Yinliang</a:t>
            </a:r>
            <a:r>
              <a:rPr lang="en-US" altLang="zh-CN" sz="28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 Xu, </a:t>
            </a:r>
            <a:r>
              <a:rPr lang="en-US" altLang="zh-CN" sz="2800" dirty="0" err="1">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Xue</a:t>
            </a:r>
            <a:r>
              <a:rPr lang="en-US" altLang="zh-CN" sz="28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 Wang,</a:t>
            </a:r>
          </a:p>
          <a:p>
            <a:pPr algn="ctr" fontAlgn="auto">
              <a:lnSpc>
                <a:spcPct val="150000"/>
              </a:lnSpc>
            </a:pPr>
            <a:r>
              <a:rPr lang="en-US" altLang="zh-CN" sz="28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Wei Gu, Hongbin Sun, </a:t>
            </a:r>
            <a:r>
              <a:rPr lang="en-US" altLang="zh-CN" sz="2800" dirty="0" err="1">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Qiuwei</a:t>
            </a:r>
            <a:r>
              <a:rPr lang="en-US" altLang="zh-CN" sz="28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 Wu, </a:t>
            </a:r>
            <a:r>
              <a:rPr lang="en-US" altLang="zh-CN" sz="2800" dirty="0" err="1">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Chenyu</a:t>
            </a:r>
            <a:r>
              <a:rPr lang="en-US" altLang="zh-CN" sz="28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 Wu</a:t>
            </a:r>
          </a:p>
        </p:txBody>
      </p:sp>
      <p:sp>
        <p:nvSpPr>
          <p:cNvPr id="6" name="文本框 5"/>
          <p:cNvSpPr txBox="1"/>
          <p:nvPr/>
        </p:nvSpPr>
        <p:spPr>
          <a:xfrm>
            <a:off x="2519363" y="485140"/>
            <a:ext cx="7572376" cy="584775"/>
          </a:xfrm>
          <a:prstGeom prst="rect">
            <a:avLst/>
          </a:prstGeom>
          <a:noFill/>
        </p:spPr>
        <p:txBody>
          <a:bodyPr wrap="square" rtlCol="0" anchor="t">
            <a:spAutoFit/>
          </a:bodyPr>
          <a:lstStyle/>
          <a:p>
            <a:r>
              <a:rPr lang="en-US" altLang="zh-CN" sz="3200" b="1" dirty="0">
                <a:blipFill>
                  <a:blip r:embed="rId4"/>
                  <a:stretch>
                    <a:fillRect/>
                  </a:stretch>
                </a:blipFill>
                <a:effectLst>
                  <a:outerShdw blurRad="38100" dist="38100" dir="2700000" algn="tl">
                    <a:srgbClr val="000000">
                      <a:alpha val="43137"/>
                    </a:srgbClr>
                  </a:outerShdw>
                </a:effectLst>
                <a:latin typeface="Times New Roman" panose="02020603050405020304" charset="0"/>
                <a:cs typeface="Times New Roman" panose="02020603050405020304" charset="0"/>
              </a:rPr>
              <a:t>IEEE Transactions on Smart Grid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34391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dirty="0">
                <a:solidFill>
                  <a:srgbClr val="ED7D31"/>
                </a:solidFill>
                <a:latin typeface="微软雅黑" panose="020B0503020204020204" pitchFamily="34" charset="-122"/>
                <a:ea typeface="微软雅黑" panose="020B0503020204020204" pitchFamily="34" charset="-122"/>
              </a:rPr>
              <a:t>Challenge </a:t>
            </a:r>
            <a:endPar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0" name="文本框 9">
            <a:extLst>
              <a:ext uri="{FF2B5EF4-FFF2-40B4-BE49-F238E27FC236}">
                <a16:creationId xmlns:a16="http://schemas.microsoft.com/office/drawing/2014/main" id="{58C050AC-0EF4-85C9-A654-AA0D26996754}"/>
              </a:ext>
            </a:extLst>
          </p:cNvPr>
          <p:cNvSpPr txBox="1"/>
          <p:nvPr/>
        </p:nvSpPr>
        <p:spPr>
          <a:xfrm>
            <a:off x="962025" y="1752604"/>
            <a:ext cx="10082213" cy="3277116"/>
          </a:xfrm>
          <a:prstGeom prst="rect">
            <a:avLst/>
          </a:prstGeom>
          <a:noFill/>
        </p:spPr>
        <p:txBody>
          <a:bodyPr wrap="square">
            <a:spAutoFit/>
          </a:bodyPr>
          <a:lstStyle/>
          <a:p>
            <a:pPr marL="342900" indent="-342900">
              <a:lnSpc>
                <a:spcPct val="150000"/>
              </a:lnSpc>
              <a:buFont typeface="Wingdings" panose="05000000000000000000" pitchFamily="2" charset="2"/>
              <a:buChar char="p"/>
            </a:pPr>
            <a:r>
              <a:rPr lang="zh-CN" altLang="en-US" sz="2000" dirty="0">
                <a:effectLst/>
              </a:rPr>
              <a:t>系统运营商发出的频率调节请求连续且频繁地变化（通常每隔几秒），为了实现参考法规请求的快速分解，需要及时计算</a:t>
            </a:r>
            <a:r>
              <a:rPr lang="en-US" altLang="zh-CN" sz="2000" dirty="0">
                <a:effectLst/>
              </a:rPr>
              <a:t>VPP</a:t>
            </a:r>
            <a:r>
              <a:rPr lang="zh-CN" altLang="en-US" sz="2000" dirty="0">
                <a:effectLst/>
              </a:rPr>
              <a:t>分解计划</a:t>
            </a:r>
            <a:r>
              <a:rPr lang="zh-CN" altLang="en-US" sz="2000" dirty="0"/>
              <a:t> </a:t>
            </a:r>
            <a:endParaRPr lang="en-US" altLang="zh-CN" sz="2000" dirty="0"/>
          </a:p>
          <a:p>
            <a:pPr marL="342900" indent="-342900">
              <a:lnSpc>
                <a:spcPct val="150000"/>
              </a:lnSpc>
              <a:buFont typeface="Wingdings" panose="05000000000000000000" pitchFamily="2" charset="2"/>
              <a:buChar char="p"/>
            </a:pPr>
            <a:r>
              <a:rPr lang="zh-CN" altLang="en-US" sz="2000" dirty="0">
                <a:effectLst/>
              </a:rPr>
              <a:t>在 </a:t>
            </a:r>
            <a:r>
              <a:rPr lang="en-US" altLang="zh-CN" sz="2000" dirty="0">
                <a:effectLst/>
              </a:rPr>
              <a:t>VPP </a:t>
            </a:r>
            <a:r>
              <a:rPr lang="zh-CN" altLang="en-US" sz="2000" dirty="0">
                <a:effectLst/>
              </a:rPr>
              <a:t>分解过程中应考虑 </a:t>
            </a:r>
            <a:r>
              <a:rPr lang="en-US" altLang="zh-CN" sz="2000" dirty="0">
                <a:effectLst/>
              </a:rPr>
              <a:t>DER </a:t>
            </a:r>
            <a:r>
              <a:rPr lang="zh-CN" altLang="en-US" sz="2000" dirty="0">
                <a:effectLst/>
              </a:rPr>
              <a:t>的动态特性，以实现准确和快速的响应。大多数现有的 </a:t>
            </a:r>
            <a:r>
              <a:rPr lang="en-US" altLang="zh-CN" sz="2000" dirty="0">
                <a:effectLst/>
              </a:rPr>
              <a:t>VPP </a:t>
            </a:r>
            <a:r>
              <a:rPr lang="zh-CN" altLang="en-US" sz="2000" dirty="0">
                <a:effectLst/>
              </a:rPr>
              <a:t>调节方法都是在具有准确模型参数的确定性环境中实施的。然而，由于不同分布式能源的特点，分布式能源的动态参数难以标定</a:t>
            </a:r>
            <a:r>
              <a:rPr lang="zh-CN" altLang="en-US" sz="2000" dirty="0"/>
              <a:t> </a:t>
            </a:r>
            <a:endParaRPr lang="en-US" altLang="zh-CN" sz="2000" dirty="0"/>
          </a:p>
          <a:p>
            <a:pPr marL="342900" indent="-342900">
              <a:lnSpc>
                <a:spcPct val="150000"/>
              </a:lnSpc>
              <a:buFont typeface="Wingdings" panose="05000000000000000000" pitchFamily="2" charset="2"/>
              <a:buChar char="p"/>
            </a:pPr>
            <a:r>
              <a:rPr lang="zh-CN" altLang="en-US" sz="2000" dirty="0">
                <a:effectLst/>
              </a:rPr>
              <a:t>由于调节命令是基于有功功率轨迹叠加的，因此还应考虑调节服务对日内调度计划的影响</a:t>
            </a:r>
            <a:r>
              <a:rPr lang="zh-CN" altLang="en-US" sz="2000" dirty="0"/>
              <a:t> </a:t>
            </a:r>
          </a:p>
        </p:txBody>
      </p:sp>
    </p:spTree>
    <p:extLst>
      <p:ext uri="{BB962C8B-B14F-4D97-AF65-F5344CB8AC3E}">
        <p14:creationId xmlns:p14="http://schemas.microsoft.com/office/powerpoint/2010/main" val="2885243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34391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dirty="0">
                <a:solidFill>
                  <a:srgbClr val="ED7D31"/>
                </a:solidFill>
                <a:latin typeface="微软雅黑" panose="020B0503020204020204" pitchFamily="34" charset="-122"/>
                <a:ea typeface="微软雅黑" panose="020B0503020204020204" pitchFamily="34" charset="-122"/>
              </a:rPr>
              <a:t>Challenge </a:t>
            </a:r>
            <a:endPar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0" name="文本框 9">
            <a:extLst>
              <a:ext uri="{FF2B5EF4-FFF2-40B4-BE49-F238E27FC236}">
                <a16:creationId xmlns:a16="http://schemas.microsoft.com/office/drawing/2014/main" id="{58C050AC-0EF4-85C9-A654-AA0D26996754}"/>
              </a:ext>
            </a:extLst>
          </p:cNvPr>
          <p:cNvSpPr txBox="1"/>
          <p:nvPr/>
        </p:nvSpPr>
        <p:spPr>
          <a:xfrm>
            <a:off x="904875" y="1204916"/>
            <a:ext cx="10082213" cy="4200445"/>
          </a:xfrm>
          <a:prstGeom prst="rect">
            <a:avLst/>
          </a:prstGeom>
          <a:noFill/>
        </p:spPr>
        <p:txBody>
          <a:bodyPr wrap="square">
            <a:spAutoFit/>
          </a:bodyPr>
          <a:lstStyle/>
          <a:p>
            <a:pPr marL="342900" indent="-342900">
              <a:lnSpc>
                <a:spcPct val="150000"/>
              </a:lnSpc>
              <a:buFont typeface="Wingdings" panose="05000000000000000000" pitchFamily="2" charset="2"/>
              <a:buChar char="p"/>
            </a:pPr>
            <a:r>
              <a:rPr lang="zh-CN" altLang="en-US" sz="2000" dirty="0">
                <a:effectLst/>
              </a:rPr>
              <a:t>深度强化学习 </a:t>
            </a:r>
            <a:r>
              <a:rPr lang="en-US" altLang="zh-CN" sz="2000" dirty="0">
                <a:effectLst/>
              </a:rPr>
              <a:t>(DRL) </a:t>
            </a:r>
            <a:r>
              <a:rPr lang="zh-CN" altLang="en-US" sz="2000" dirty="0">
                <a:effectLst/>
              </a:rPr>
              <a:t>专注于如何在不确定的环境中有效地做出顺序决策。因此，上述挑战促使使用 </a:t>
            </a:r>
            <a:r>
              <a:rPr lang="en-US" altLang="zh-CN" sz="2000" dirty="0">
                <a:effectLst/>
              </a:rPr>
              <a:t>DRL </a:t>
            </a:r>
            <a:r>
              <a:rPr lang="zh-CN" altLang="en-US" sz="2000" dirty="0">
                <a:effectLst/>
              </a:rPr>
              <a:t>方法来解决 </a:t>
            </a:r>
            <a:r>
              <a:rPr lang="en-US" altLang="zh-CN" sz="2000" dirty="0">
                <a:effectLst/>
              </a:rPr>
              <a:t>VPP </a:t>
            </a:r>
            <a:r>
              <a:rPr lang="zh-CN" altLang="en-US" sz="2000" dirty="0">
                <a:effectLst/>
              </a:rPr>
              <a:t>中的监管服务分解问题。</a:t>
            </a:r>
            <a:endParaRPr lang="en-US" altLang="zh-CN" sz="2000" dirty="0">
              <a:effectLst/>
            </a:endParaRPr>
          </a:p>
          <a:p>
            <a:pPr marL="342900" indent="-342900">
              <a:lnSpc>
                <a:spcPct val="150000"/>
              </a:lnSpc>
              <a:buFont typeface="Wingdings" panose="05000000000000000000" pitchFamily="2" charset="2"/>
              <a:buChar char="p"/>
            </a:pPr>
            <a:r>
              <a:rPr lang="zh-CN" altLang="en-US" sz="2000" dirty="0">
                <a:effectLst/>
              </a:rPr>
              <a:t>此外，</a:t>
            </a:r>
            <a:r>
              <a:rPr lang="en-US" altLang="zh-CN" sz="2000" dirty="0">
                <a:effectLst/>
              </a:rPr>
              <a:t>DRL </a:t>
            </a:r>
            <a:r>
              <a:rPr lang="zh-CN" altLang="en-US" sz="2000" dirty="0">
                <a:effectLst/>
              </a:rPr>
              <a:t>方法根据从实际环境或高保真模拟器收集的数据学习控制策略，并及时做出决策，而不依赖于准确的环境模型。</a:t>
            </a:r>
            <a:r>
              <a:rPr lang="zh-CN" altLang="en-US" sz="2000" dirty="0"/>
              <a:t> </a:t>
            </a:r>
            <a:r>
              <a:rPr lang="zh-CN" altLang="en-US" sz="2000" dirty="0">
                <a:effectLst/>
              </a:rPr>
              <a:t>然而，使用 </a:t>
            </a:r>
            <a:r>
              <a:rPr lang="en-US" altLang="zh-CN" sz="2000" dirty="0">
                <a:effectLst/>
              </a:rPr>
              <a:t>DRL </a:t>
            </a:r>
            <a:r>
              <a:rPr lang="zh-CN" altLang="en-US" sz="2000" dirty="0">
                <a:effectLst/>
              </a:rPr>
              <a:t>方法研究 </a:t>
            </a:r>
            <a:r>
              <a:rPr lang="en-US" altLang="zh-CN" sz="2000" dirty="0">
                <a:effectLst/>
              </a:rPr>
              <a:t>VPP </a:t>
            </a:r>
            <a:r>
              <a:rPr lang="zh-CN" altLang="en-US" sz="2000" dirty="0">
                <a:effectLst/>
              </a:rPr>
              <a:t>分解问题的工作几乎没有，本文可以填补现有文献的空白。</a:t>
            </a:r>
            <a:endParaRPr lang="en-US" altLang="zh-CN" sz="2000" dirty="0">
              <a:effectLst/>
            </a:endParaRPr>
          </a:p>
          <a:p>
            <a:pPr marL="342900" indent="-342900">
              <a:lnSpc>
                <a:spcPct val="150000"/>
              </a:lnSpc>
              <a:buFont typeface="Wingdings" panose="05000000000000000000" pitchFamily="2" charset="2"/>
              <a:buChar char="p"/>
            </a:pPr>
            <a:r>
              <a:rPr lang="zh-CN" altLang="en-US" sz="2000" dirty="0">
                <a:effectLst/>
              </a:rPr>
              <a:t>此外，提出了一种两阶段 </a:t>
            </a:r>
            <a:r>
              <a:rPr lang="en-US" altLang="zh-CN" sz="2000" dirty="0">
                <a:effectLst/>
              </a:rPr>
              <a:t>DRL </a:t>
            </a:r>
            <a:r>
              <a:rPr lang="zh-CN" altLang="en-US" sz="2000" dirty="0">
                <a:effectLst/>
              </a:rPr>
              <a:t>方法，其中离线</a:t>
            </a:r>
            <a:r>
              <a:rPr lang="en-US" altLang="zh-CN" sz="2000" dirty="0">
                <a:effectLst/>
              </a:rPr>
              <a:t>agent</a:t>
            </a:r>
            <a:r>
              <a:rPr lang="zh-CN" altLang="en-US" sz="2000" dirty="0">
                <a:effectLst/>
              </a:rPr>
              <a:t>首先被训练以积累知识，然后在线</a:t>
            </a:r>
            <a:r>
              <a:rPr lang="en-US" altLang="zh-CN" sz="2000" dirty="0">
                <a:effectLst/>
              </a:rPr>
              <a:t>agent</a:t>
            </a:r>
            <a:r>
              <a:rPr lang="zh-CN" altLang="en-US" sz="2000" dirty="0">
                <a:effectLst/>
              </a:rPr>
              <a:t>根据先验知识提高系统安全性和训练效率。</a:t>
            </a:r>
            <a:endParaRPr lang="en-US" altLang="zh-CN" sz="2000" dirty="0">
              <a:effectLst/>
            </a:endParaRPr>
          </a:p>
          <a:p>
            <a:pPr marL="342900" indent="-342900">
              <a:lnSpc>
                <a:spcPct val="150000"/>
              </a:lnSpc>
              <a:buFont typeface="Wingdings" panose="05000000000000000000" pitchFamily="2" charset="2"/>
              <a:buChar char="p"/>
            </a:pPr>
            <a:r>
              <a:rPr lang="zh-CN" altLang="en-US" sz="2000" dirty="0">
                <a:effectLst/>
              </a:rPr>
              <a:t>为了解决环境中的噪声以及离线和在线环境之间不可避免的差异，具有高适应性和鲁棒性的 </a:t>
            </a:r>
            <a:r>
              <a:rPr lang="en-US" altLang="zh-CN" sz="2000" dirty="0">
                <a:effectLst/>
              </a:rPr>
              <a:t>DRL </a:t>
            </a:r>
            <a:r>
              <a:rPr lang="zh-CN" altLang="en-US" sz="2000" dirty="0">
                <a:effectLst/>
              </a:rPr>
              <a:t>方法值得进一步研究。</a:t>
            </a:r>
            <a:r>
              <a:rPr lang="zh-CN" altLang="en-US" sz="2000" dirty="0"/>
              <a:t> </a:t>
            </a:r>
          </a:p>
        </p:txBody>
      </p:sp>
    </p:spTree>
    <p:extLst>
      <p:ext uri="{BB962C8B-B14F-4D97-AF65-F5344CB8AC3E}">
        <p14:creationId xmlns:p14="http://schemas.microsoft.com/office/powerpoint/2010/main" val="464621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358143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dirty="0">
                <a:solidFill>
                  <a:srgbClr val="ED7D31"/>
                </a:solidFill>
                <a:latin typeface="微软雅黑" panose="020B0503020204020204" pitchFamily="34" charset="-122"/>
                <a:ea typeface="微软雅黑" panose="020B0503020204020204" pitchFamily="34" charset="-122"/>
              </a:rPr>
              <a:t>PRELIMINARIES </a:t>
            </a:r>
            <a:endPar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0" name="文本框 9">
            <a:extLst>
              <a:ext uri="{FF2B5EF4-FFF2-40B4-BE49-F238E27FC236}">
                <a16:creationId xmlns:a16="http://schemas.microsoft.com/office/drawing/2014/main" id="{58C050AC-0EF4-85C9-A654-AA0D26996754}"/>
              </a:ext>
            </a:extLst>
          </p:cNvPr>
          <p:cNvSpPr txBox="1"/>
          <p:nvPr/>
        </p:nvSpPr>
        <p:spPr>
          <a:xfrm>
            <a:off x="209550" y="892691"/>
            <a:ext cx="10082213" cy="507127"/>
          </a:xfrm>
          <a:prstGeom prst="rect">
            <a:avLst/>
          </a:prstGeom>
          <a:noFill/>
        </p:spPr>
        <p:txBody>
          <a:bodyPr wrap="square">
            <a:spAutoFit/>
          </a:bodyPr>
          <a:lstStyle/>
          <a:p>
            <a:pPr marL="342900" indent="-342900">
              <a:lnSpc>
                <a:spcPct val="150000"/>
              </a:lnSpc>
              <a:buFont typeface="Wingdings" panose="05000000000000000000" pitchFamily="2" charset="2"/>
              <a:buChar char="p"/>
            </a:pPr>
            <a:r>
              <a:rPr lang="zh-CN" altLang="en-US" sz="2000" dirty="0">
                <a:effectLst/>
              </a:rPr>
              <a:t>监管服务分解问题</a:t>
            </a:r>
            <a:endParaRPr lang="en-US" altLang="zh-CN" sz="2000" dirty="0">
              <a:effectLst/>
            </a:endParaRPr>
          </a:p>
        </p:txBody>
      </p:sp>
      <p:sp>
        <p:nvSpPr>
          <p:cNvPr id="9" name="文本框 8">
            <a:extLst>
              <a:ext uri="{FF2B5EF4-FFF2-40B4-BE49-F238E27FC236}">
                <a16:creationId xmlns:a16="http://schemas.microsoft.com/office/drawing/2014/main" id="{27306797-D2F2-E07B-4F8D-70E32ED51B87}"/>
              </a:ext>
            </a:extLst>
          </p:cNvPr>
          <p:cNvSpPr txBox="1"/>
          <p:nvPr/>
        </p:nvSpPr>
        <p:spPr>
          <a:xfrm>
            <a:off x="581024" y="1466852"/>
            <a:ext cx="10887075" cy="923330"/>
          </a:xfrm>
          <a:prstGeom prst="rect">
            <a:avLst/>
          </a:prstGeom>
          <a:noFill/>
        </p:spPr>
        <p:txBody>
          <a:bodyPr wrap="square">
            <a:spAutoFit/>
          </a:bodyPr>
          <a:lstStyle/>
          <a:p>
            <a:r>
              <a:rPr lang="en-US" altLang="zh-CN" sz="1800" dirty="0">
                <a:effectLst/>
              </a:rPr>
              <a:t>VPP</a:t>
            </a:r>
            <a:r>
              <a:rPr lang="zh-CN" altLang="en-US" sz="1800" dirty="0">
                <a:effectLst/>
              </a:rPr>
              <a:t>中的实时调频服务分解涉及三类参与者：系统运营商、</a:t>
            </a:r>
            <a:r>
              <a:rPr lang="en-US" altLang="zh-CN" sz="1800" dirty="0">
                <a:effectLst/>
              </a:rPr>
              <a:t>VPP</a:t>
            </a:r>
            <a:r>
              <a:rPr lang="zh-CN" altLang="en-US" sz="1800" dirty="0">
                <a:effectLst/>
              </a:rPr>
              <a:t>代理和可控单元。系统运营商是指调频服务市场运营商。</a:t>
            </a:r>
            <a:r>
              <a:rPr lang="zh-CN" altLang="en-US" dirty="0"/>
              <a:t> </a:t>
            </a:r>
            <a:r>
              <a:rPr lang="en-US" altLang="zh-CN" sz="1800" dirty="0">
                <a:effectLst/>
              </a:rPr>
              <a:t>VPP </a:t>
            </a:r>
            <a:r>
              <a:rPr lang="zh-CN" altLang="en-US" sz="1800" dirty="0">
                <a:effectLst/>
              </a:rPr>
              <a:t>代理管理各种类型的可控单元，包括 </a:t>
            </a:r>
            <a:r>
              <a:rPr lang="en-US" altLang="zh-CN" sz="1800" dirty="0">
                <a:effectLst/>
              </a:rPr>
              <a:t>DER </a:t>
            </a:r>
            <a:r>
              <a:rPr lang="zh-CN" altLang="en-US" sz="1800" dirty="0">
                <a:effectLst/>
              </a:rPr>
              <a:t>聚合器、常规发电机和可再生能源发电。市场运营商、</a:t>
            </a:r>
            <a:r>
              <a:rPr lang="en-US" altLang="zh-CN" sz="1800" dirty="0">
                <a:effectLst/>
              </a:rPr>
              <a:t>VPP</a:t>
            </a:r>
            <a:r>
              <a:rPr lang="zh-CN" altLang="en-US" sz="1800" dirty="0">
                <a:effectLst/>
              </a:rPr>
              <a:t>代理和可控单元之间的关系和输入</a:t>
            </a:r>
            <a:r>
              <a:rPr lang="en-US" altLang="zh-CN" sz="1800" dirty="0">
                <a:effectLst/>
              </a:rPr>
              <a:t>/</a:t>
            </a:r>
            <a:r>
              <a:rPr lang="zh-CN" altLang="en-US" sz="1800" dirty="0">
                <a:effectLst/>
              </a:rPr>
              <a:t>输出信息如图</a:t>
            </a:r>
            <a:r>
              <a:rPr lang="en-US" altLang="zh-CN" sz="1800" dirty="0">
                <a:effectLst/>
              </a:rPr>
              <a:t>1</a:t>
            </a:r>
            <a:r>
              <a:rPr lang="zh-CN" altLang="en-US" sz="1800" dirty="0">
                <a:effectLst/>
              </a:rPr>
              <a:t>所示。</a:t>
            </a:r>
            <a:r>
              <a:rPr lang="zh-CN" altLang="en-US" dirty="0"/>
              <a:t> </a:t>
            </a:r>
          </a:p>
        </p:txBody>
      </p:sp>
      <p:pic>
        <p:nvPicPr>
          <p:cNvPr id="4" name="图片 3">
            <a:extLst>
              <a:ext uri="{FF2B5EF4-FFF2-40B4-BE49-F238E27FC236}">
                <a16:creationId xmlns:a16="http://schemas.microsoft.com/office/drawing/2014/main" id="{98A01B69-61F9-B0DD-ABCB-CA0BC83EAD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1542" y="2457216"/>
            <a:ext cx="5484571" cy="3654368"/>
          </a:xfrm>
          <a:prstGeom prst="rect">
            <a:avLst/>
          </a:prstGeom>
        </p:spPr>
      </p:pic>
      <p:sp>
        <p:nvSpPr>
          <p:cNvPr id="13" name="文本框 12">
            <a:extLst>
              <a:ext uri="{FF2B5EF4-FFF2-40B4-BE49-F238E27FC236}">
                <a16:creationId xmlns:a16="http://schemas.microsoft.com/office/drawing/2014/main" id="{1D9CC4C7-0466-BB63-CD97-F92A224B1263}"/>
              </a:ext>
            </a:extLst>
          </p:cNvPr>
          <p:cNvSpPr txBox="1"/>
          <p:nvPr/>
        </p:nvSpPr>
        <p:spPr>
          <a:xfrm>
            <a:off x="681036" y="2947511"/>
            <a:ext cx="4095751" cy="2308324"/>
          </a:xfrm>
          <a:prstGeom prst="rect">
            <a:avLst/>
          </a:prstGeom>
          <a:noFill/>
        </p:spPr>
        <p:txBody>
          <a:bodyPr wrap="square">
            <a:spAutoFit/>
          </a:bodyPr>
          <a:lstStyle/>
          <a:p>
            <a:r>
              <a:rPr lang="zh-CN" altLang="en-US" sz="1800" dirty="0">
                <a:effectLst/>
              </a:rPr>
              <a:t>在实时运行过程中，系统运营商发出的监管请求在 </a:t>
            </a:r>
            <a:r>
              <a:rPr lang="en-US" altLang="zh-CN" sz="1800" dirty="0">
                <a:effectLst/>
              </a:rPr>
              <a:t>VPP </a:t>
            </a:r>
            <a:r>
              <a:rPr lang="zh-CN" altLang="en-US" sz="1800" dirty="0">
                <a:effectLst/>
              </a:rPr>
              <a:t>监管容量招标范围内每 </a:t>
            </a:r>
            <a:r>
              <a:rPr lang="en-US" altLang="zh-CN" sz="1800" dirty="0">
                <a:effectLst/>
              </a:rPr>
              <a:t>4 </a:t>
            </a:r>
            <a:r>
              <a:rPr lang="zh-CN" altLang="en-US" sz="1800" dirty="0">
                <a:effectLst/>
              </a:rPr>
              <a:t>秒变化一次。因此，</a:t>
            </a:r>
            <a:r>
              <a:rPr lang="en-US" altLang="zh-CN" sz="1800" dirty="0">
                <a:effectLst/>
              </a:rPr>
              <a:t>VPP </a:t>
            </a:r>
            <a:r>
              <a:rPr lang="zh-CN" altLang="en-US" sz="1800" dirty="0">
                <a:effectLst/>
              </a:rPr>
              <a:t>的目标是准确且经济地跟踪监管请求。 </a:t>
            </a:r>
            <a:r>
              <a:rPr lang="en-US" altLang="zh-CN" sz="1800" dirty="0">
                <a:effectLst/>
              </a:rPr>
              <a:t>VPP </a:t>
            </a:r>
            <a:r>
              <a:rPr lang="zh-CN" altLang="en-US" sz="1800" dirty="0">
                <a:effectLst/>
              </a:rPr>
              <a:t>代理需要高效地分解参考调节请求并向所有可控单元发出调节命令。此外，</a:t>
            </a:r>
            <a:r>
              <a:rPr lang="en-US" altLang="zh-CN" sz="1800" dirty="0">
                <a:effectLst/>
              </a:rPr>
              <a:t>VPP</a:t>
            </a:r>
            <a:r>
              <a:rPr lang="zh-CN" altLang="en-US" sz="1800" dirty="0">
                <a:effectLst/>
              </a:rPr>
              <a:t>下发的调节命令应根据设备状态采样的反馈进行动态修正。</a:t>
            </a:r>
            <a:r>
              <a:rPr lang="zh-CN" altLang="en-US" dirty="0"/>
              <a:t> </a:t>
            </a:r>
          </a:p>
        </p:txBody>
      </p:sp>
    </p:spTree>
    <p:extLst>
      <p:ext uri="{BB962C8B-B14F-4D97-AF65-F5344CB8AC3E}">
        <p14:creationId xmlns:p14="http://schemas.microsoft.com/office/powerpoint/2010/main" val="2700311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358143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dirty="0">
                <a:solidFill>
                  <a:srgbClr val="ED7D31"/>
                </a:solidFill>
                <a:latin typeface="微软雅黑" panose="020B0503020204020204" pitchFamily="34" charset="-122"/>
                <a:ea typeface="微软雅黑" panose="020B0503020204020204" pitchFamily="34" charset="-122"/>
              </a:rPr>
              <a:t>PRELIMINARIES </a:t>
            </a:r>
            <a:endPar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0" name="文本框 9">
            <a:extLst>
              <a:ext uri="{FF2B5EF4-FFF2-40B4-BE49-F238E27FC236}">
                <a16:creationId xmlns:a16="http://schemas.microsoft.com/office/drawing/2014/main" id="{58C050AC-0EF4-85C9-A654-AA0D26996754}"/>
              </a:ext>
            </a:extLst>
          </p:cNvPr>
          <p:cNvSpPr txBox="1"/>
          <p:nvPr/>
        </p:nvSpPr>
        <p:spPr>
          <a:xfrm>
            <a:off x="209550" y="892691"/>
            <a:ext cx="10082213" cy="507127"/>
          </a:xfrm>
          <a:prstGeom prst="rect">
            <a:avLst/>
          </a:prstGeom>
          <a:noFill/>
        </p:spPr>
        <p:txBody>
          <a:bodyPr wrap="square">
            <a:spAutoFit/>
          </a:bodyPr>
          <a:lstStyle/>
          <a:p>
            <a:pPr marL="342900" indent="-342900">
              <a:lnSpc>
                <a:spcPct val="150000"/>
              </a:lnSpc>
              <a:buFont typeface="Wingdings" panose="05000000000000000000" pitchFamily="2" charset="2"/>
              <a:buChar char="p"/>
            </a:pPr>
            <a:r>
              <a:rPr lang="zh-CN" altLang="en-US" sz="2000" dirty="0">
                <a:effectLst/>
              </a:rPr>
              <a:t>分布式能源的数学模型</a:t>
            </a:r>
            <a:endParaRPr lang="en-US" altLang="zh-CN" sz="2000" dirty="0">
              <a:effectLst/>
            </a:endParaRPr>
          </a:p>
        </p:txBody>
      </p:sp>
      <p:sp>
        <p:nvSpPr>
          <p:cNvPr id="9" name="文本框 8">
            <a:extLst>
              <a:ext uri="{FF2B5EF4-FFF2-40B4-BE49-F238E27FC236}">
                <a16:creationId xmlns:a16="http://schemas.microsoft.com/office/drawing/2014/main" id="{0BE5E557-A546-6E1B-F798-8A3E8CB1CE94}"/>
              </a:ext>
            </a:extLst>
          </p:cNvPr>
          <p:cNvSpPr txBox="1"/>
          <p:nvPr/>
        </p:nvSpPr>
        <p:spPr>
          <a:xfrm>
            <a:off x="666750" y="1418710"/>
            <a:ext cx="8470105" cy="369332"/>
          </a:xfrm>
          <a:prstGeom prst="rect">
            <a:avLst/>
          </a:prstGeom>
          <a:noFill/>
        </p:spPr>
        <p:txBody>
          <a:bodyPr wrap="square">
            <a:spAutoFit/>
          </a:bodyPr>
          <a:lstStyle/>
          <a:p>
            <a:r>
              <a:rPr lang="zh-CN" altLang="en-US" sz="1800" dirty="0">
                <a:effectLst/>
              </a:rPr>
              <a:t>动态特性：考虑到通信延迟和动态惯性，</a:t>
            </a:r>
            <a:r>
              <a:rPr lang="en-US" altLang="zh-CN" sz="1800" dirty="0">
                <a:effectLst/>
              </a:rPr>
              <a:t>DER</a:t>
            </a:r>
            <a:r>
              <a:rPr lang="zh-CN" altLang="en-US" sz="1800" dirty="0">
                <a:effectLst/>
              </a:rPr>
              <a:t>的动态特性一般可以建模如下：</a:t>
            </a:r>
            <a:endParaRPr lang="zh-CN" altLang="en-US" dirty="0">
              <a:effectLst/>
            </a:endParaRPr>
          </a:p>
        </p:txBody>
      </p:sp>
      <p:pic>
        <p:nvPicPr>
          <p:cNvPr id="4" name="图片 3">
            <a:extLst>
              <a:ext uri="{FF2B5EF4-FFF2-40B4-BE49-F238E27FC236}">
                <a16:creationId xmlns:a16="http://schemas.microsoft.com/office/drawing/2014/main" id="{9A049568-CBBA-EA2A-934A-7203D2F74F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6842" y="1788042"/>
            <a:ext cx="5905731" cy="959186"/>
          </a:xfrm>
          <a:prstGeom prst="rect">
            <a:avLst/>
          </a:prstGeom>
        </p:spPr>
      </p:pic>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F70C0336-F465-2B8F-0F8B-DC4496A55A2F}"/>
                  </a:ext>
                </a:extLst>
              </p:cNvPr>
              <p:cNvSpPr txBox="1"/>
              <p:nvPr/>
            </p:nvSpPr>
            <p:spPr>
              <a:xfrm>
                <a:off x="738188" y="2685573"/>
                <a:ext cx="10015537" cy="923330"/>
              </a:xfrm>
              <a:prstGeom prst="rect">
                <a:avLst/>
              </a:prstGeom>
              <a:noFill/>
            </p:spPr>
            <p:txBody>
              <a:bodyPr wrap="square">
                <a:spAutoFit/>
              </a:bodyPr>
              <a:lstStyle/>
              <a:p>
                <a:r>
                  <a:rPr lang="zh-CN" altLang="en-US" sz="1800" dirty="0">
                    <a:effectLst/>
                  </a:rPr>
                  <a:t>其中 </a:t>
                </a:r>
                <a:r>
                  <a:rPr lang="en-US" altLang="zh-CN" sz="1800" dirty="0">
                    <a:effectLst/>
                  </a:rPr>
                  <a:t>pi(</a:t>
                </a:r>
                <a:r>
                  <a:rPr lang="el-GR" altLang="zh-CN" sz="1800" dirty="0">
                    <a:effectLst/>
                  </a:rPr>
                  <a:t>τ ) </a:t>
                </a:r>
                <a:r>
                  <a:rPr lang="zh-CN" altLang="en-US" sz="1800" dirty="0">
                    <a:effectLst/>
                  </a:rPr>
                  <a:t>是时间 </a:t>
                </a:r>
                <a:r>
                  <a:rPr lang="el-GR" altLang="zh-CN" sz="1800" dirty="0">
                    <a:effectLst/>
                  </a:rPr>
                  <a:t>τ </a:t>
                </a:r>
                <a:r>
                  <a:rPr lang="zh-CN" altLang="en-US" sz="1800" dirty="0">
                    <a:effectLst/>
                  </a:rPr>
                  <a:t>时 </a:t>
                </a:r>
                <a:r>
                  <a:rPr lang="en-US" altLang="zh-CN" sz="1800" dirty="0">
                    <a:effectLst/>
                  </a:rPr>
                  <a:t>DER </a:t>
                </a:r>
                <a:r>
                  <a:rPr lang="en-US" altLang="zh-CN" sz="1800" dirty="0" err="1">
                    <a:effectLst/>
                  </a:rPr>
                  <a:t>i</a:t>
                </a:r>
                <a:r>
                  <a:rPr lang="en-US" altLang="zh-CN" sz="1800" dirty="0">
                    <a:effectLst/>
                  </a:rPr>
                  <a:t> </a:t>
                </a:r>
                <a:r>
                  <a:rPr lang="zh-CN" altLang="en-US" sz="1800" dirty="0">
                    <a:effectLst/>
                  </a:rPr>
                  <a:t>的实际功率输出； </a:t>
                </a:r>
                <a:r>
                  <a:rPr lang="en-US" altLang="zh-CN" sz="1800" dirty="0">
                    <a:effectLst/>
                  </a:rPr>
                  <a:t>pi(</a:t>
                </a:r>
                <a:r>
                  <a:rPr lang="el-GR" altLang="zh-CN" sz="1800" dirty="0">
                    <a:effectLst/>
                  </a:rPr>
                  <a:t>τ )</a:t>
                </a:r>
                <a:r>
                  <a:rPr lang="zh-CN" altLang="en-US" sz="1800" dirty="0">
                    <a:effectLst/>
                  </a:rPr>
                  <a:t>等于</a:t>
                </a:r>
                <a:r>
                  <a:rPr lang="en-US" altLang="zh-CN" dirty="0" err="1"/>
                  <a:t>p˜i</a:t>
                </a:r>
                <a:r>
                  <a:rPr lang="en-US" altLang="zh-CN" dirty="0"/>
                  <a:t>(</a:t>
                </a:r>
                <a:r>
                  <a:rPr lang="el-GR" altLang="zh-CN" dirty="0"/>
                  <a:t>τ )+</a:t>
                </a:r>
                <a14:m>
                  <m:oMath xmlns:m="http://schemas.openxmlformats.org/officeDocument/2006/math">
                    <m:r>
                      <a:rPr lang="el-GR" altLang="zh-CN" i="1" smtClean="0">
                        <a:latin typeface="Cambria Math" panose="02040503050406030204" pitchFamily="18" charset="0"/>
                        <a:ea typeface="Cambria Math" panose="02040503050406030204" pitchFamily="18" charset="0"/>
                      </a:rPr>
                      <m:t>∆</m:t>
                    </m:r>
                  </m:oMath>
                </a14:m>
                <a:r>
                  <a:rPr lang="en-US" altLang="zh-CN" dirty="0"/>
                  <a:t>pi(</a:t>
                </a:r>
                <a:r>
                  <a:rPr lang="el-GR" altLang="zh-CN" dirty="0"/>
                  <a:t>τ )</a:t>
                </a:r>
                <a:r>
                  <a:rPr lang="zh-CN" altLang="el-GR" sz="1800" dirty="0">
                    <a:effectLst/>
                  </a:rPr>
                  <a:t>，</a:t>
                </a:r>
                <a:r>
                  <a:rPr lang="zh-CN" altLang="en-US" sz="1800" dirty="0">
                    <a:effectLst/>
                  </a:rPr>
                  <a:t>其中</a:t>
                </a:r>
                <a:r>
                  <a:rPr lang="en-US" altLang="zh-CN" dirty="0"/>
                  <a:t>p˜i(</a:t>
                </a:r>
                <a:r>
                  <a:rPr lang="el-GR" altLang="zh-CN" dirty="0"/>
                  <a:t>τ )+</a:t>
                </a:r>
                <a14:m>
                  <m:oMath xmlns:m="http://schemas.openxmlformats.org/officeDocument/2006/math">
                    <m:r>
                      <a:rPr lang="el-GR" altLang="zh-CN" i="1">
                        <a:latin typeface="Cambria Math" panose="02040503050406030204" pitchFamily="18" charset="0"/>
                        <a:ea typeface="Cambria Math" panose="02040503050406030204" pitchFamily="18" charset="0"/>
                      </a:rPr>
                      <m:t>∆</m:t>
                    </m:r>
                  </m:oMath>
                </a14:m>
                <a:r>
                  <a:rPr lang="en-US" altLang="zh-CN" dirty="0"/>
                  <a:t>pi(</a:t>
                </a:r>
                <a:r>
                  <a:rPr lang="el-GR" altLang="zh-CN" dirty="0"/>
                  <a:t>τ )</a:t>
                </a:r>
                <a:r>
                  <a:rPr lang="zh-CN" altLang="en-US" sz="1800" dirty="0">
                    <a:effectLst/>
                  </a:rPr>
                  <a:t>分别为</a:t>
                </a:r>
                <a:r>
                  <a:rPr lang="en-US" altLang="zh-CN" sz="1800" dirty="0">
                    <a:effectLst/>
                  </a:rPr>
                  <a:t>DER </a:t>
                </a:r>
                <a:r>
                  <a:rPr lang="en-US" altLang="zh-CN" sz="1800" dirty="0" err="1">
                    <a:effectLst/>
                  </a:rPr>
                  <a:t>i</a:t>
                </a:r>
                <a:r>
                  <a:rPr lang="zh-CN" altLang="en-US" sz="1800" dirty="0">
                    <a:effectLst/>
                  </a:rPr>
                  <a:t>的</a:t>
                </a:r>
                <a:r>
                  <a:rPr lang="zh-CN" altLang="en-US" dirty="0"/>
                  <a:t>日内功率输出计划和增量功率输出调整</a:t>
                </a:r>
                <a:r>
                  <a:rPr lang="zh-CN" altLang="en-US" sz="1800" dirty="0">
                    <a:effectLst/>
                  </a:rPr>
                  <a:t>； </a:t>
                </a:r>
                <a:r>
                  <a:rPr lang="en-US" altLang="zh-CN" sz="1800" dirty="0" err="1">
                    <a:effectLst/>
                  </a:rPr>
                  <a:t>ui</a:t>
                </a:r>
                <a:r>
                  <a:rPr lang="en-US" altLang="zh-CN" sz="1800" dirty="0">
                    <a:effectLst/>
                  </a:rPr>
                  <a:t>(</a:t>
                </a:r>
                <a:r>
                  <a:rPr lang="el-GR" altLang="zh-CN" sz="1800" dirty="0">
                    <a:effectLst/>
                  </a:rPr>
                  <a:t>τ -</a:t>
                </a:r>
                <a:r>
                  <a:rPr lang="en-US" altLang="zh-CN" sz="1800" dirty="0" err="1">
                    <a:effectLst/>
                  </a:rPr>
                  <a:t>Ti</a:t>
                </a:r>
                <a:r>
                  <a:rPr lang="en-US" altLang="zh-CN" sz="1800" dirty="0">
                    <a:effectLst/>
                  </a:rPr>
                  <a:t>) </a:t>
                </a:r>
                <a:r>
                  <a:rPr lang="zh-CN" altLang="en-US" sz="1800" dirty="0">
                    <a:effectLst/>
                  </a:rPr>
                  <a:t>是具有时间延迟 </a:t>
                </a:r>
                <a:r>
                  <a:rPr lang="en-US" altLang="zh-CN" sz="1800" dirty="0" err="1">
                    <a:effectLst/>
                  </a:rPr>
                  <a:t>Ti</a:t>
                </a:r>
                <a:r>
                  <a:rPr lang="en-US" altLang="zh-CN" sz="1800" dirty="0">
                    <a:effectLst/>
                  </a:rPr>
                  <a:t> </a:t>
                </a:r>
                <a:r>
                  <a:rPr lang="zh-CN" altLang="en-US" sz="1800" dirty="0">
                    <a:effectLst/>
                  </a:rPr>
                  <a:t>的 </a:t>
                </a:r>
                <a:r>
                  <a:rPr lang="en-US" altLang="zh-CN" sz="1800" dirty="0">
                    <a:effectLst/>
                  </a:rPr>
                  <a:t>DER </a:t>
                </a:r>
                <a:r>
                  <a:rPr lang="en-US" altLang="zh-CN" sz="1800" dirty="0" err="1">
                    <a:effectLst/>
                  </a:rPr>
                  <a:t>i</a:t>
                </a:r>
                <a:r>
                  <a:rPr lang="en-US" altLang="zh-CN" sz="1800" dirty="0">
                    <a:effectLst/>
                  </a:rPr>
                  <a:t> </a:t>
                </a:r>
                <a:r>
                  <a:rPr lang="zh-CN" altLang="en-US" sz="1800" dirty="0">
                    <a:effectLst/>
                  </a:rPr>
                  <a:t>的参考功率输出； </a:t>
                </a:r>
                <a:r>
                  <a:rPr lang="en-US" altLang="zh-CN" sz="1800" dirty="0">
                    <a:effectLst/>
                  </a:rPr>
                  <a:t>Gi </a:t>
                </a:r>
                <a:r>
                  <a:rPr lang="zh-CN" altLang="en-US" sz="1800" dirty="0">
                    <a:effectLst/>
                  </a:rPr>
                  <a:t>是增益系数，代表 </a:t>
                </a:r>
                <a:r>
                  <a:rPr lang="en-US" altLang="zh-CN" sz="1800" dirty="0">
                    <a:effectLst/>
                  </a:rPr>
                  <a:t>DER </a:t>
                </a:r>
                <a:r>
                  <a:rPr lang="en-US" altLang="zh-CN" sz="1800" dirty="0" err="1">
                    <a:effectLst/>
                  </a:rPr>
                  <a:t>i</a:t>
                </a:r>
                <a:r>
                  <a:rPr lang="en-US" altLang="zh-CN" sz="1800" dirty="0">
                    <a:effectLst/>
                  </a:rPr>
                  <a:t> </a:t>
                </a:r>
                <a:r>
                  <a:rPr lang="zh-CN" altLang="en-US" sz="1800" dirty="0">
                    <a:effectLst/>
                  </a:rPr>
                  <a:t>的跟踪精度； </a:t>
                </a:r>
                <a:r>
                  <a:rPr lang="en-US" altLang="zh-CN" sz="1800" dirty="0">
                    <a:effectLst/>
                  </a:rPr>
                  <a:t>Hi </a:t>
                </a:r>
                <a:r>
                  <a:rPr lang="zh-CN" altLang="en-US" sz="1800" dirty="0">
                    <a:effectLst/>
                  </a:rPr>
                  <a:t>是 </a:t>
                </a:r>
                <a:r>
                  <a:rPr lang="en-US" altLang="zh-CN" sz="1800" dirty="0">
                    <a:effectLst/>
                  </a:rPr>
                  <a:t>DER </a:t>
                </a:r>
                <a:r>
                  <a:rPr lang="en-US" altLang="zh-CN" sz="1800" dirty="0" err="1">
                    <a:effectLst/>
                  </a:rPr>
                  <a:t>i</a:t>
                </a:r>
                <a:r>
                  <a:rPr lang="en-US" altLang="zh-CN" sz="1800" dirty="0">
                    <a:effectLst/>
                  </a:rPr>
                  <a:t> </a:t>
                </a:r>
                <a:r>
                  <a:rPr lang="zh-CN" altLang="en-US" sz="1800" dirty="0">
                    <a:effectLst/>
                  </a:rPr>
                  <a:t>的惯性系数。</a:t>
                </a:r>
                <a:r>
                  <a:rPr lang="zh-CN" altLang="en-US" dirty="0"/>
                  <a:t> </a:t>
                </a:r>
              </a:p>
            </p:txBody>
          </p:sp>
        </mc:Choice>
        <mc:Fallback>
          <p:sp>
            <p:nvSpPr>
              <p:cNvPr id="13" name="文本框 12">
                <a:extLst>
                  <a:ext uri="{FF2B5EF4-FFF2-40B4-BE49-F238E27FC236}">
                    <a16:creationId xmlns:a16="http://schemas.microsoft.com/office/drawing/2014/main" id="{F70C0336-F465-2B8F-0F8B-DC4496A55A2F}"/>
                  </a:ext>
                </a:extLst>
              </p:cNvPr>
              <p:cNvSpPr txBox="1">
                <a:spLocks noRot="1" noChangeAspect="1" noMove="1" noResize="1" noEditPoints="1" noAdjustHandles="1" noChangeArrowheads="1" noChangeShapeType="1" noTextEdit="1"/>
              </p:cNvSpPr>
              <p:nvPr/>
            </p:nvSpPr>
            <p:spPr>
              <a:xfrm>
                <a:off x="738188" y="2685573"/>
                <a:ext cx="10015537" cy="923330"/>
              </a:xfrm>
              <a:prstGeom prst="rect">
                <a:avLst/>
              </a:prstGeom>
              <a:blipFill>
                <a:blip r:embed="rId5"/>
                <a:stretch>
                  <a:fillRect l="-487" t="-3974" b="-99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89660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161133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Design</a:t>
            </a:r>
          </a:p>
        </p:txBody>
      </p:sp>
      <p:sp>
        <p:nvSpPr>
          <p:cNvPr id="15" name="文本框 14">
            <a:extLst>
              <a:ext uri="{FF2B5EF4-FFF2-40B4-BE49-F238E27FC236}">
                <a16:creationId xmlns:a16="http://schemas.microsoft.com/office/drawing/2014/main" id="{EE2513F2-BFFE-45B6-853E-2D8ACEDCB5C4}"/>
              </a:ext>
            </a:extLst>
          </p:cNvPr>
          <p:cNvSpPr txBox="1"/>
          <p:nvPr/>
        </p:nvSpPr>
        <p:spPr>
          <a:xfrm>
            <a:off x="435770" y="1328777"/>
            <a:ext cx="11227593" cy="4200445"/>
          </a:xfrm>
          <a:prstGeom prst="rect">
            <a:avLst/>
          </a:prstGeom>
          <a:noFill/>
        </p:spPr>
        <p:txBody>
          <a:bodyPr wrap="square">
            <a:spAutoFit/>
          </a:bodyPr>
          <a:lstStyle/>
          <a:p>
            <a:pPr marL="342900" indent="-342900">
              <a:lnSpc>
                <a:spcPct val="150000"/>
              </a:lnSpc>
              <a:buFont typeface="Wingdings" panose="05000000000000000000" pitchFamily="2" charset="2"/>
              <a:buChar char="p"/>
            </a:pPr>
            <a:r>
              <a:rPr lang="zh-CN" altLang="en-US" sz="2000" dirty="0">
                <a:effectLst/>
              </a:rPr>
              <a:t>由于聚合器的动态参数不准确且难以校准，因此在实时操作期间管理 </a:t>
            </a:r>
            <a:r>
              <a:rPr lang="en-US" altLang="zh-CN" sz="2000" dirty="0">
                <a:effectLst/>
              </a:rPr>
              <a:t>VPP </a:t>
            </a:r>
            <a:r>
              <a:rPr lang="zh-CN" altLang="en-US" sz="2000" dirty="0">
                <a:effectLst/>
              </a:rPr>
              <a:t>中的 </a:t>
            </a:r>
            <a:r>
              <a:rPr lang="en-US" altLang="zh-CN" sz="2000" dirty="0">
                <a:effectLst/>
              </a:rPr>
              <a:t>DER </a:t>
            </a:r>
            <a:r>
              <a:rPr lang="zh-CN" altLang="en-US" sz="2000" dirty="0">
                <a:effectLst/>
              </a:rPr>
              <a:t>聚合器是一项具有挑战性的任务。</a:t>
            </a:r>
            <a:endParaRPr lang="en-US" altLang="zh-CN" sz="2000" dirty="0">
              <a:effectLst/>
            </a:endParaRPr>
          </a:p>
          <a:p>
            <a:pPr marL="342900" indent="-342900">
              <a:lnSpc>
                <a:spcPct val="150000"/>
              </a:lnSpc>
              <a:buFont typeface="Wingdings" panose="05000000000000000000" pitchFamily="2" charset="2"/>
              <a:buChar char="p"/>
            </a:pPr>
            <a:r>
              <a:rPr lang="zh-CN" altLang="en-US" sz="2000" dirty="0">
                <a:effectLst/>
              </a:rPr>
              <a:t>此外，系统运营商发出的频率调节请求不断变化且频繁（通常每隔几秒）。因此，在实时运行过程中，</a:t>
            </a:r>
            <a:r>
              <a:rPr lang="en-US" altLang="zh-CN" sz="2000" dirty="0">
                <a:effectLst/>
              </a:rPr>
              <a:t>VPP</a:t>
            </a:r>
            <a:r>
              <a:rPr lang="zh-CN" altLang="en-US" sz="2000" dirty="0">
                <a:effectLst/>
              </a:rPr>
              <a:t>运营商需要高效地计算环境参数不准确的监管请求分解方案，这对于传统的基于模型的控制器或一些复杂的优化算法来说是一个挑战。</a:t>
            </a:r>
            <a:endParaRPr lang="en-US" altLang="zh-CN" sz="2000" dirty="0">
              <a:effectLst/>
            </a:endParaRPr>
          </a:p>
          <a:p>
            <a:pPr marL="342900" indent="-342900">
              <a:lnSpc>
                <a:spcPct val="150000"/>
              </a:lnSpc>
              <a:buFont typeface="Wingdings" panose="05000000000000000000" pitchFamily="2" charset="2"/>
              <a:buChar char="p"/>
            </a:pPr>
            <a:r>
              <a:rPr lang="zh-CN" altLang="en-US" sz="2000" dirty="0">
                <a:effectLst/>
              </a:rPr>
              <a:t>上述挑战促使</a:t>
            </a:r>
            <a:r>
              <a:rPr lang="zh-CN" altLang="en-US" sz="2000" dirty="0"/>
              <a:t> </a:t>
            </a:r>
            <a:r>
              <a:rPr lang="en-US" altLang="zh-CN" sz="2000" dirty="0">
                <a:effectLst/>
              </a:rPr>
              <a:t>DRL </a:t>
            </a:r>
            <a:r>
              <a:rPr lang="zh-CN" altLang="en-US" sz="2000" dirty="0">
                <a:effectLst/>
              </a:rPr>
              <a:t>方法使 </a:t>
            </a:r>
            <a:r>
              <a:rPr lang="en-US" altLang="zh-CN" sz="2000" dirty="0">
                <a:effectLst/>
              </a:rPr>
              <a:t>VPP </a:t>
            </a:r>
            <a:r>
              <a:rPr lang="zh-CN" altLang="en-US" sz="2000" dirty="0">
                <a:effectLst/>
              </a:rPr>
              <a:t>能够提供频率调节服务并实现对 </a:t>
            </a:r>
            <a:r>
              <a:rPr lang="en-US" altLang="zh-CN" sz="2000" dirty="0">
                <a:effectLst/>
              </a:rPr>
              <a:t>DER </a:t>
            </a:r>
            <a:r>
              <a:rPr lang="zh-CN" altLang="en-US" sz="2000" dirty="0">
                <a:effectLst/>
              </a:rPr>
              <a:t>聚合器的调节请求的快速分解。</a:t>
            </a:r>
            <a:endParaRPr lang="en-US" altLang="zh-CN" sz="2000" dirty="0">
              <a:effectLst/>
            </a:endParaRPr>
          </a:p>
          <a:p>
            <a:pPr marL="342900" indent="-342900">
              <a:lnSpc>
                <a:spcPct val="150000"/>
              </a:lnSpc>
              <a:buFont typeface="Wingdings" panose="05000000000000000000" pitchFamily="2" charset="2"/>
              <a:buChar char="p"/>
            </a:pPr>
            <a:r>
              <a:rPr lang="zh-CN" altLang="en-US" sz="2000" dirty="0">
                <a:effectLst/>
              </a:rPr>
              <a:t>此外，在训练阶段的启动过程中，采样数据不足，</a:t>
            </a:r>
            <a:r>
              <a:rPr lang="en-US" altLang="zh-CN" sz="2000" dirty="0">
                <a:effectLst/>
              </a:rPr>
              <a:t>VPP</a:t>
            </a:r>
            <a:r>
              <a:rPr lang="zh-CN" altLang="en-US" sz="2000" dirty="0">
                <a:effectLst/>
              </a:rPr>
              <a:t>算子对环境知之甚少。</a:t>
            </a:r>
            <a:r>
              <a:rPr lang="zh-CN" altLang="en-US" sz="2000" dirty="0"/>
              <a:t> </a:t>
            </a:r>
            <a:endParaRPr lang="en-US" altLang="zh-CN" sz="2000" dirty="0"/>
          </a:p>
          <a:p>
            <a:pPr marL="342900" indent="-342900">
              <a:lnSpc>
                <a:spcPct val="150000"/>
              </a:lnSpc>
              <a:buFont typeface="Wingdings" panose="05000000000000000000" pitchFamily="2" charset="2"/>
              <a:buChar char="p"/>
            </a:pPr>
            <a:r>
              <a:rPr lang="en-US" altLang="zh-CN" sz="2000" dirty="0">
                <a:effectLst/>
              </a:rPr>
              <a:t>DRL </a:t>
            </a:r>
            <a:r>
              <a:rPr lang="zh-CN" altLang="en-US" sz="2000" dirty="0">
                <a:effectLst/>
              </a:rPr>
              <a:t>算法需要生成许多随机动作来探索环境，这将导致昂贵的运营成本和严重的跟踪错误。</a:t>
            </a:r>
            <a:endParaRPr lang="zh-CN" altLang="en-US" sz="2000" dirty="0"/>
          </a:p>
        </p:txBody>
      </p:sp>
    </p:spTree>
    <p:extLst>
      <p:ext uri="{BB962C8B-B14F-4D97-AF65-F5344CB8AC3E}">
        <p14:creationId xmlns:p14="http://schemas.microsoft.com/office/powerpoint/2010/main" val="2249990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161133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Design</a:t>
            </a:r>
          </a:p>
        </p:txBody>
      </p:sp>
      <p:sp>
        <p:nvSpPr>
          <p:cNvPr id="11" name="文本框 10">
            <a:extLst>
              <a:ext uri="{FF2B5EF4-FFF2-40B4-BE49-F238E27FC236}">
                <a16:creationId xmlns:a16="http://schemas.microsoft.com/office/drawing/2014/main" id="{84257989-E660-EF65-E5D1-FA94D7BAB652}"/>
              </a:ext>
            </a:extLst>
          </p:cNvPr>
          <p:cNvSpPr txBox="1"/>
          <p:nvPr/>
        </p:nvSpPr>
        <p:spPr>
          <a:xfrm>
            <a:off x="340519" y="944046"/>
            <a:ext cx="6129336" cy="369332"/>
          </a:xfrm>
          <a:prstGeom prst="rect">
            <a:avLst/>
          </a:prstGeom>
          <a:noFill/>
        </p:spPr>
        <p:txBody>
          <a:bodyPr wrap="square">
            <a:spAutoFit/>
          </a:bodyPr>
          <a:lstStyle/>
          <a:p>
            <a:r>
              <a:rPr lang="en-US" altLang="zh-CN" sz="1800" dirty="0">
                <a:effectLst/>
              </a:rPr>
              <a:t>C. </a:t>
            </a:r>
            <a:r>
              <a:rPr lang="zh-CN" altLang="en-US" sz="1800" dirty="0">
                <a:effectLst/>
              </a:rPr>
              <a:t>马尔可夫决策过程和使用 </a:t>
            </a:r>
            <a:r>
              <a:rPr lang="en-US" altLang="zh-CN" sz="1800" dirty="0">
                <a:effectLst/>
              </a:rPr>
              <a:t>DRL </a:t>
            </a:r>
            <a:r>
              <a:rPr lang="zh-CN" altLang="en-US" sz="1800" dirty="0">
                <a:effectLst/>
              </a:rPr>
              <a:t>的理由</a:t>
            </a:r>
            <a:r>
              <a:rPr lang="zh-CN" altLang="en-US" dirty="0"/>
              <a:t> </a:t>
            </a:r>
          </a:p>
        </p:txBody>
      </p:sp>
      <p:sp>
        <p:nvSpPr>
          <p:cNvPr id="12" name="文本框 11">
            <a:extLst>
              <a:ext uri="{FF2B5EF4-FFF2-40B4-BE49-F238E27FC236}">
                <a16:creationId xmlns:a16="http://schemas.microsoft.com/office/drawing/2014/main" id="{E340872A-6604-43EF-60D6-C7E12A5714CE}"/>
              </a:ext>
            </a:extLst>
          </p:cNvPr>
          <p:cNvSpPr txBox="1"/>
          <p:nvPr/>
        </p:nvSpPr>
        <p:spPr>
          <a:xfrm>
            <a:off x="633412" y="1628400"/>
            <a:ext cx="10848975" cy="3789627"/>
          </a:xfrm>
          <a:prstGeom prst="rect">
            <a:avLst/>
          </a:prstGeom>
          <a:noFill/>
        </p:spPr>
        <p:txBody>
          <a:bodyPr wrap="square">
            <a:spAutoFit/>
          </a:bodyPr>
          <a:lstStyle/>
          <a:p>
            <a:pPr marL="285750" indent="-285750">
              <a:lnSpc>
                <a:spcPct val="150000"/>
              </a:lnSpc>
              <a:buFont typeface="Wingdings" panose="05000000000000000000" pitchFamily="2" charset="2"/>
              <a:buChar char="p"/>
            </a:pPr>
            <a:r>
              <a:rPr lang="en-US" altLang="zh-CN" sz="1800" dirty="0">
                <a:effectLst/>
              </a:rPr>
              <a:t>VPP</a:t>
            </a:r>
            <a:r>
              <a:rPr lang="zh-CN" altLang="en-US" sz="1800" dirty="0">
                <a:effectLst/>
              </a:rPr>
              <a:t>算子被认为是智能</a:t>
            </a:r>
            <a:r>
              <a:rPr lang="en-US" altLang="zh-CN" sz="1800" dirty="0">
                <a:effectLst/>
              </a:rPr>
              <a:t>DRL</a:t>
            </a:r>
            <a:r>
              <a:rPr lang="zh-CN" altLang="en-US" sz="1800" dirty="0">
                <a:effectLst/>
              </a:rPr>
              <a:t>代理，物理系统被认为是环境。</a:t>
            </a:r>
            <a:r>
              <a:rPr lang="zh-CN" altLang="en-US" dirty="0">
                <a:effectLst/>
              </a:rPr>
              <a:t> </a:t>
            </a:r>
            <a:r>
              <a:rPr lang="en-US" altLang="zh-CN" sz="1800" dirty="0">
                <a:effectLst/>
              </a:rPr>
              <a:t>VPP </a:t>
            </a:r>
            <a:r>
              <a:rPr lang="zh-CN" altLang="en-US" sz="1800" dirty="0">
                <a:effectLst/>
              </a:rPr>
              <a:t>操作者需要在不确定的环境中做出顺序决策，并最大化累积奖励。在数学上，决策问题应该建模为马尔可夫决策过程（</a:t>
            </a:r>
            <a:r>
              <a:rPr lang="en-US" altLang="zh-CN" sz="1800" dirty="0">
                <a:effectLst/>
              </a:rPr>
              <a:t>MDP</a:t>
            </a:r>
            <a:r>
              <a:rPr lang="zh-CN" altLang="en-US" sz="1800" dirty="0">
                <a:effectLst/>
              </a:rPr>
              <a:t>）。 </a:t>
            </a:r>
            <a:r>
              <a:rPr lang="en-US" altLang="zh-CN" sz="1800" dirty="0">
                <a:effectLst/>
              </a:rPr>
              <a:t>MDP </a:t>
            </a:r>
            <a:r>
              <a:rPr lang="zh-CN" altLang="en-US" sz="1800" dirty="0">
                <a:effectLst/>
              </a:rPr>
              <a:t>由元组 </a:t>
            </a:r>
            <a:r>
              <a:rPr lang="en-US" altLang="zh-CN" sz="1800" dirty="0">
                <a:effectLst/>
              </a:rPr>
              <a:t>M(S, </a:t>
            </a:r>
            <a:r>
              <a:rPr lang="en-US" altLang="zh-CN" sz="1800" dirty="0" err="1">
                <a:effectLst/>
              </a:rPr>
              <a:t>A,P,r</a:t>
            </a:r>
            <a:r>
              <a:rPr lang="en-US" altLang="zh-CN" sz="1800" dirty="0">
                <a:effectLst/>
              </a:rPr>
              <a:t>, γ ) </a:t>
            </a:r>
            <a:r>
              <a:rPr lang="zh-CN" altLang="en-US" sz="1800" dirty="0">
                <a:effectLst/>
              </a:rPr>
              <a:t>定义，具有以下基本假设和条件 。</a:t>
            </a:r>
            <a:endParaRPr lang="zh-CN" altLang="en-US" dirty="0">
              <a:effectLst/>
            </a:endParaRPr>
          </a:p>
          <a:p>
            <a:pPr marL="285750" indent="-285750">
              <a:lnSpc>
                <a:spcPct val="150000"/>
              </a:lnSpc>
              <a:buFont typeface="Wingdings" panose="05000000000000000000" pitchFamily="2" charset="2"/>
              <a:buChar char="p"/>
            </a:pPr>
            <a:r>
              <a:rPr lang="en-US" altLang="zh-CN" sz="1800" dirty="0" err="1">
                <a:effectLst/>
              </a:rPr>
              <a:t>i</a:t>
            </a:r>
            <a:r>
              <a:rPr lang="en-US" altLang="zh-CN" sz="1800" dirty="0">
                <a:effectLst/>
              </a:rPr>
              <a:t>)</a:t>
            </a:r>
            <a:r>
              <a:rPr lang="zh-CN" altLang="en-US" sz="1800" dirty="0">
                <a:effectLst/>
              </a:rPr>
              <a:t>。 </a:t>
            </a:r>
            <a:r>
              <a:rPr lang="en-US" altLang="zh-CN" sz="1800" dirty="0">
                <a:effectLst/>
              </a:rPr>
              <a:t>S </a:t>
            </a:r>
            <a:r>
              <a:rPr lang="zh-CN" altLang="en-US" sz="1800" dirty="0">
                <a:effectLst/>
              </a:rPr>
              <a:t>是有限状态空间。</a:t>
            </a:r>
            <a:endParaRPr lang="zh-CN" altLang="en-US" dirty="0"/>
          </a:p>
          <a:p>
            <a:pPr marL="285750" indent="-285750">
              <a:lnSpc>
                <a:spcPct val="150000"/>
              </a:lnSpc>
              <a:buFont typeface="Wingdings" panose="05000000000000000000" pitchFamily="2" charset="2"/>
              <a:buChar char="p"/>
            </a:pPr>
            <a:r>
              <a:rPr lang="en-US" altLang="zh-CN" sz="1800" dirty="0">
                <a:effectLst/>
              </a:rPr>
              <a:t>ii)</a:t>
            </a:r>
            <a:r>
              <a:rPr lang="zh-CN" altLang="en-US" sz="1800" dirty="0">
                <a:effectLst/>
              </a:rPr>
              <a:t>。 </a:t>
            </a:r>
            <a:r>
              <a:rPr lang="en-US" altLang="zh-CN" sz="1800" dirty="0">
                <a:effectLst/>
              </a:rPr>
              <a:t>A </a:t>
            </a:r>
            <a:r>
              <a:rPr lang="zh-CN" altLang="en-US" sz="1800" dirty="0">
                <a:effectLst/>
              </a:rPr>
              <a:t>是一个有限的动作空间。</a:t>
            </a:r>
            <a:endParaRPr lang="zh-CN" altLang="en-US" dirty="0"/>
          </a:p>
          <a:p>
            <a:pPr marL="285750" indent="-285750">
              <a:lnSpc>
                <a:spcPct val="150000"/>
              </a:lnSpc>
              <a:buFont typeface="Wingdings" panose="05000000000000000000" pitchFamily="2" charset="2"/>
              <a:buChar char="p"/>
            </a:pPr>
            <a:r>
              <a:rPr lang="en-US" altLang="zh-CN" sz="1800" dirty="0">
                <a:effectLst/>
              </a:rPr>
              <a:t>iii)</a:t>
            </a:r>
            <a:r>
              <a:rPr lang="zh-CN" altLang="en-US" sz="1800" dirty="0">
                <a:effectLst/>
              </a:rPr>
              <a:t>。 </a:t>
            </a:r>
            <a:r>
              <a:rPr lang="en-US" altLang="zh-CN" sz="1800" dirty="0">
                <a:effectLst/>
              </a:rPr>
              <a:t>r(s, a) : S × A → R </a:t>
            </a:r>
            <a:r>
              <a:rPr lang="zh-CN" altLang="en-US" sz="1800" dirty="0">
                <a:effectLst/>
              </a:rPr>
              <a:t>是有界奖励。</a:t>
            </a:r>
            <a:endParaRPr lang="zh-CN" altLang="en-US" dirty="0"/>
          </a:p>
          <a:p>
            <a:pPr marL="285750" indent="-285750">
              <a:lnSpc>
                <a:spcPct val="150000"/>
              </a:lnSpc>
              <a:buFont typeface="Wingdings" panose="05000000000000000000" pitchFamily="2" charset="2"/>
              <a:buChar char="p"/>
            </a:pPr>
            <a:r>
              <a:rPr lang="en-US" altLang="zh-CN" sz="1800" dirty="0">
                <a:effectLst/>
              </a:rPr>
              <a:t>iv)</a:t>
            </a:r>
            <a:r>
              <a:rPr lang="zh-CN" altLang="en-US" sz="1800" dirty="0">
                <a:effectLst/>
              </a:rPr>
              <a:t>。 </a:t>
            </a:r>
            <a:r>
              <a:rPr lang="en-US" altLang="zh-CN" sz="1800" dirty="0">
                <a:effectLst/>
              </a:rPr>
              <a:t>γ </a:t>
            </a:r>
            <a:r>
              <a:rPr lang="zh-CN" altLang="en-US" sz="1800" dirty="0">
                <a:effectLst/>
              </a:rPr>
              <a:t>是惩罚未来奖励的折扣因子。</a:t>
            </a:r>
            <a:endParaRPr lang="zh-CN" altLang="en-US" dirty="0"/>
          </a:p>
          <a:p>
            <a:pPr marL="285750" indent="-285750">
              <a:lnSpc>
                <a:spcPct val="150000"/>
              </a:lnSpc>
              <a:buFont typeface="Wingdings" panose="05000000000000000000" pitchFamily="2" charset="2"/>
              <a:buChar char="p"/>
            </a:pPr>
            <a:r>
              <a:rPr lang="en-US" altLang="zh-CN" sz="1800" dirty="0">
                <a:effectLst/>
              </a:rPr>
              <a:t>v)</a:t>
            </a:r>
            <a:r>
              <a:rPr lang="zh-CN" altLang="en-US" sz="1800" dirty="0">
                <a:effectLst/>
              </a:rPr>
              <a:t>。 </a:t>
            </a:r>
            <a:r>
              <a:rPr lang="en-US" altLang="zh-CN" b="0" i="0" dirty="0">
                <a:solidFill>
                  <a:srgbClr val="000000"/>
                </a:solidFill>
                <a:effectLst/>
                <a:latin typeface="Roboto" panose="02000000000000000000" pitchFamily="2" charset="0"/>
              </a:rPr>
              <a:t> P</a:t>
            </a:r>
            <a:r>
              <a:rPr lang="zh-CN" altLang="en-US" b="0" i="0" dirty="0">
                <a:solidFill>
                  <a:srgbClr val="000000"/>
                </a:solidFill>
                <a:effectLst/>
                <a:latin typeface="Roboto" panose="02000000000000000000" pitchFamily="2" charset="0"/>
              </a:rPr>
              <a:t>是具有转移概率</a:t>
            </a:r>
            <a:r>
              <a:rPr lang="en-US" altLang="zh-CN" b="0" i="0" dirty="0">
                <a:solidFill>
                  <a:srgbClr val="000000"/>
                </a:solidFill>
                <a:effectLst/>
                <a:latin typeface="Roboto" panose="02000000000000000000" pitchFamily="2" charset="0"/>
              </a:rPr>
              <a:t>(·|s, a) : S × A → S </a:t>
            </a:r>
            <a:r>
              <a:rPr lang="zh-CN" altLang="en-US" b="0" i="0" dirty="0">
                <a:solidFill>
                  <a:srgbClr val="000000"/>
                </a:solidFill>
                <a:effectLst/>
                <a:latin typeface="Roboto" panose="02000000000000000000" pitchFamily="2" charset="0"/>
              </a:rPr>
              <a:t>的转移核</a:t>
            </a:r>
            <a:r>
              <a:rPr lang="zh-CN" altLang="en-US" sz="1800" dirty="0">
                <a:effectLst/>
              </a:rPr>
              <a:t>，通过它，当前状态</a:t>
            </a:r>
            <a:r>
              <a:rPr lang="en-US" altLang="zh-CN" sz="1800" dirty="0">
                <a:effectLst/>
              </a:rPr>
              <a:t>-</a:t>
            </a:r>
            <a:r>
              <a:rPr lang="zh-CN" altLang="en-US" sz="1800" dirty="0">
                <a:effectLst/>
              </a:rPr>
              <a:t>动作对 </a:t>
            </a:r>
            <a:r>
              <a:rPr lang="en-US" altLang="zh-CN" sz="1800" dirty="0">
                <a:effectLst/>
              </a:rPr>
              <a:t>(s, a) ∈ S × A </a:t>
            </a:r>
            <a:r>
              <a:rPr lang="zh-CN" altLang="en-US" sz="1800" dirty="0">
                <a:effectLst/>
              </a:rPr>
              <a:t>被映射到下一个状态 </a:t>
            </a:r>
            <a:r>
              <a:rPr lang="en-US" altLang="zh-CN" sz="1800" dirty="0">
                <a:effectLst/>
              </a:rPr>
              <a:t>s</a:t>
            </a:r>
            <a:r>
              <a:rPr lang="zh-CN" altLang="en-US" sz="1800" dirty="0">
                <a:effectLst/>
              </a:rPr>
              <a:t>’∈ </a:t>
            </a:r>
            <a:r>
              <a:rPr lang="en-US" altLang="zh-CN" sz="1800" dirty="0">
                <a:effectLst/>
              </a:rPr>
              <a:t>S </a:t>
            </a:r>
            <a:r>
              <a:rPr lang="zh-CN" altLang="en-US" sz="1800" dirty="0">
                <a:effectLst/>
              </a:rPr>
              <a:t>上的分布</a:t>
            </a:r>
            <a:r>
              <a:rPr lang="en-US" altLang="zh-CN" sz="1800" dirty="0">
                <a:effectLst/>
              </a:rPr>
              <a:t>;</a:t>
            </a:r>
            <a:r>
              <a:rPr lang="zh-CN" altLang="en-US" sz="1800" dirty="0">
                <a:effectLst/>
              </a:rPr>
              <a:t>因此，下一个转换应该只取决于当前状态和当前动作。</a:t>
            </a:r>
            <a:endParaRPr lang="zh-CN" altLang="en-US" dirty="0"/>
          </a:p>
        </p:txBody>
      </p:sp>
    </p:spTree>
    <p:extLst>
      <p:ext uri="{BB962C8B-B14F-4D97-AF65-F5344CB8AC3E}">
        <p14:creationId xmlns:p14="http://schemas.microsoft.com/office/powerpoint/2010/main" val="3453840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161133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Design</a:t>
            </a:r>
          </a:p>
        </p:txBody>
      </p:sp>
      <p:sp>
        <p:nvSpPr>
          <p:cNvPr id="11" name="文本框 10">
            <a:extLst>
              <a:ext uri="{FF2B5EF4-FFF2-40B4-BE49-F238E27FC236}">
                <a16:creationId xmlns:a16="http://schemas.microsoft.com/office/drawing/2014/main" id="{84257989-E660-EF65-E5D1-FA94D7BAB652}"/>
              </a:ext>
            </a:extLst>
          </p:cNvPr>
          <p:cNvSpPr txBox="1"/>
          <p:nvPr/>
        </p:nvSpPr>
        <p:spPr>
          <a:xfrm>
            <a:off x="340519" y="944046"/>
            <a:ext cx="6129336" cy="369332"/>
          </a:xfrm>
          <a:prstGeom prst="rect">
            <a:avLst/>
          </a:prstGeom>
          <a:noFill/>
        </p:spPr>
        <p:txBody>
          <a:bodyPr wrap="square">
            <a:spAutoFit/>
          </a:bodyPr>
          <a:lstStyle/>
          <a:p>
            <a:r>
              <a:rPr lang="en-US" altLang="zh-CN" sz="1800" dirty="0">
                <a:effectLst/>
              </a:rPr>
              <a:t>C. </a:t>
            </a:r>
            <a:r>
              <a:rPr lang="zh-CN" altLang="en-US" sz="1800" dirty="0">
                <a:effectLst/>
              </a:rPr>
              <a:t>马尔可夫决策过程和使用 </a:t>
            </a:r>
            <a:r>
              <a:rPr lang="en-US" altLang="zh-CN" sz="1800" dirty="0">
                <a:effectLst/>
              </a:rPr>
              <a:t>DRL </a:t>
            </a:r>
            <a:r>
              <a:rPr lang="zh-CN" altLang="en-US" sz="1800" dirty="0">
                <a:effectLst/>
              </a:rPr>
              <a:t>的理由</a:t>
            </a:r>
            <a:r>
              <a:rPr lang="zh-CN" altLang="en-US" dirty="0"/>
              <a:t> </a:t>
            </a:r>
          </a:p>
        </p:txBody>
      </p:sp>
      <p:sp>
        <p:nvSpPr>
          <p:cNvPr id="12" name="文本框 11">
            <a:extLst>
              <a:ext uri="{FF2B5EF4-FFF2-40B4-BE49-F238E27FC236}">
                <a16:creationId xmlns:a16="http://schemas.microsoft.com/office/drawing/2014/main" id="{E340872A-6604-43EF-60D6-C7E12A5714CE}"/>
              </a:ext>
            </a:extLst>
          </p:cNvPr>
          <p:cNvSpPr txBox="1"/>
          <p:nvPr/>
        </p:nvSpPr>
        <p:spPr>
          <a:xfrm>
            <a:off x="638174" y="1358332"/>
            <a:ext cx="10848975" cy="369332"/>
          </a:xfrm>
          <a:prstGeom prst="rect">
            <a:avLst/>
          </a:prstGeom>
          <a:noFill/>
        </p:spPr>
        <p:txBody>
          <a:bodyPr wrap="square">
            <a:spAutoFit/>
          </a:bodyPr>
          <a:lstStyle/>
          <a:p>
            <a:r>
              <a:rPr lang="zh-CN" altLang="en-US" sz="1800" dirty="0">
                <a:effectLst/>
              </a:rPr>
              <a:t>列出的 </a:t>
            </a:r>
            <a:r>
              <a:rPr lang="en-US" altLang="zh-CN" sz="1800" dirty="0">
                <a:effectLst/>
              </a:rPr>
              <a:t>MDP </a:t>
            </a:r>
            <a:r>
              <a:rPr lang="zh-CN" altLang="en-US" sz="1800" dirty="0">
                <a:effectLst/>
              </a:rPr>
              <a:t>的基本假设和条件对于正在解决的问题是有效的。具体解释如下：</a:t>
            </a:r>
            <a:endParaRPr lang="zh-CN" altLang="en-US" dirty="0"/>
          </a:p>
        </p:txBody>
      </p:sp>
      <p:sp>
        <p:nvSpPr>
          <p:cNvPr id="10" name="文本框 9">
            <a:extLst>
              <a:ext uri="{FF2B5EF4-FFF2-40B4-BE49-F238E27FC236}">
                <a16:creationId xmlns:a16="http://schemas.microsoft.com/office/drawing/2014/main" id="{9A990C4C-F000-7F14-F70E-492A152DCF11}"/>
              </a:ext>
            </a:extLst>
          </p:cNvPr>
          <p:cNvSpPr txBox="1"/>
          <p:nvPr/>
        </p:nvSpPr>
        <p:spPr>
          <a:xfrm>
            <a:off x="819150" y="1772619"/>
            <a:ext cx="10358438" cy="3789627"/>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sz="1800" dirty="0">
                <a:effectLst/>
              </a:rPr>
              <a:t>根据前面状态、动作和奖励的定义，状态空间和动作空间的维度是有限的，奖励是有界的，满足 </a:t>
            </a:r>
            <a:r>
              <a:rPr lang="en-US" altLang="zh-CN" sz="1800" dirty="0" err="1">
                <a:effectLst/>
              </a:rPr>
              <a:t>i</a:t>
            </a:r>
            <a:r>
              <a:rPr lang="en-US" altLang="zh-CN" sz="1800" dirty="0">
                <a:effectLst/>
              </a:rPr>
              <a:t>-iii</a:t>
            </a:r>
            <a:r>
              <a:rPr lang="zh-CN" altLang="en-US" sz="1800" dirty="0">
                <a:effectLst/>
              </a:rPr>
              <a:t>中列出的假设和条件</a:t>
            </a:r>
            <a:r>
              <a:rPr lang="en-US" altLang="zh-CN" sz="1800" dirty="0">
                <a:effectLst/>
              </a:rPr>
              <a:t>; </a:t>
            </a:r>
          </a:p>
          <a:p>
            <a:pPr marL="285750" indent="-285750">
              <a:lnSpc>
                <a:spcPct val="150000"/>
              </a:lnSpc>
              <a:buFont typeface="Wingdings" panose="05000000000000000000" pitchFamily="2" charset="2"/>
              <a:buChar char="Ø"/>
            </a:pPr>
            <a:r>
              <a:rPr lang="en-US" altLang="zh-CN" sz="1800" dirty="0">
                <a:effectLst/>
              </a:rPr>
              <a:t>iv) </a:t>
            </a:r>
            <a:r>
              <a:rPr lang="zh-CN" altLang="en-US" sz="1800" dirty="0">
                <a:effectLst/>
              </a:rPr>
              <a:t>中列出的折扣因子 </a:t>
            </a:r>
            <a:r>
              <a:rPr lang="en-US" altLang="zh-CN" sz="1800" dirty="0">
                <a:effectLst/>
              </a:rPr>
              <a:t>(γ) </a:t>
            </a:r>
            <a:r>
              <a:rPr lang="zh-CN" altLang="en-US" sz="1800" dirty="0">
                <a:effectLst/>
              </a:rPr>
              <a:t>设置为小于 </a:t>
            </a:r>
            <a:r>
              <a:rPr lang="en-US" altLang="zh-CN" sz="1800" dirty="0">
                <a:effectLst/>
              </a:rPr>
              <a:t>1.0</a:t>
            </a:r>
            <a:r>
              <a:rPr lang="zh-CN" altLang="en-US" sz="1800" dirty="0">
                <a:effectLst/>
              </a:rPr>
              <a:t>，并纳入</a:t>
            </a:r>
            <a:r>
              <a:rPr lang="en-US" altLang="zh-CN" sz="1800" dirty="0">
                <a:effectLst/>
              </a:rPr>
              <a:t>DRL </a:t>
            </a:r>
            <a:r>
              <a:rPr lang="zh-CN" altLang="en-US" sz="1800" dirty="0">
                <a:effectLst/>
              </a:rPr>
              <a:t>算法的目标，这确保了未来的奖励随着时间的推移而折扣。</a:t>
            </a:r>
            <a:endParaRPr lang="en-US" altLang="zh-CN" sz="1800" dirty="0">
              <a:effectLst/>
            </a:endParaRPr>
          </a:p>
          <a:p>
            <a:pPr marL="285750" indent="-285750">
              <a:lnSpc>
                <a:spcPct val="150000"/>
              </a:lnSpc>
              <a:buFont typeface="Wingdings" panose="05000000000000000000" pitchFamily="2" charset="2"/>
              <a:buChar char="Ø"/>
            </a:pPr>
            <a:r>
              <a:rPr lang="zh-CN" altLang="en-US" sz="1800" dirty="0">
                <a:effectLst/>
              </a:rPr>
              <a:t>此外，根据呈现的动态特性，接下来的状态仅取决于当前的状态和行动。</a:t>
            </a:r>
            <a:endParaRPr lang="en-US" altLang="zh-CN" sz="1800" dirty="0">
              <a:effectLst/>
            </a:endParaRPr>
          </a:p>
          <a:p>
            <a:pPr marL="285750" indent="-285750">
              <a:lnSpc>
                <a:spcPct val="150000"/>
              </a:lnSpc>
              <a:buFont typeface="Wingdings" panose="05000000000000000000" pitchFamily="2" charset="2"/>
              <a:buChar char="Ø"/>
            </a:pPr>
            <a:r>
              <a:rPr lang="zh-CN" altLang="en-US" sz="1800" dirty="0">
                <a:effectLst/>
              </a:rPr>
              <a:t>此外，在环境中的不确定参数服从一定概率分布的假设下，下一状态的转移概率也由当前状态和动作确定。</a:t>
            </a:r>
            <a:endParaRPr lang="en-US" altLang="zh-CN" sz="1800" dirty="0">
              <a:effectLst/>
            </a:endParaRPr>
          </a:p>
          <a:p>
            <a:pPr marL="285750" indent="-285750">
              <a:lnSpc>
                <a:spcPct val="150000"/>
              </a:lnSpc>
              <a:buFont typeface="Wingdings" panose="05000000000000000000" pitchFamily="2" charset="2"/>
              <a:buChar char="Ø"/>
            </a:pPr>
            <a:r>
              <a:rPr lang="zh-CN" altLang="en-US" sz="1800" dirty="0">
                <a:effectLst/>
              </a:rPr>
              <a:t>因此，假设 </a:t>
            </a:r>
            <a:r>
              <a:rPr lang="en-US" altLang="zh-CN" sz="1800" dirty="0">
                <a:effectLst/>
              </a:rPr>
              <a:t>v) </a:t>
            </a:r>
            <a:r>
              <a:rPr lang="zh-CN" altLang="en-US" sz="1800" dirty="0">
                <a:effectLst/>
              </a:rPr>
              <a:t>也得到满足，因为下一次转换仅取决于当前状态和动作。</a:t>
            </a:r>
            <a:endParaRPr lang="en-US" altLang="zh-CN" sz="1800" dirty="0">
              <a:effectLst/>
            </a:endParaRPr>
          </a:p>
          <a:p>
            <a:pPr marL="285750" indent="-285750">
              <a:lnSpc>
                <a:spcPct val="150000"/>
              </a:lnSpc>
              <a:buFont typeface="Wingdings" panose="05000000000000000000" pitchFamily="2" charset="2"/>
              <a:buChar char="Ø"/>
            </a:pPr>
            <a:r>
              <a:rPr lang="zh-CN" altLang="en-US" sz="1800" dirty="0">
                <a:effectLst/>
              </a:rPr>
              <a:t>鉴于此，利用 </a:t>
            </a:r>
            <a:r>
              <a:rPr lang="en-US" altLang="zh-CN" sz="1800" dirty="0">
                <a:effectLst/>
              </a:rPr>
              <a:t>DRL </a:t>
            </a:r>
            <a:r>
              <a:rPr lang="zh-CN" altLang="en-US" sz="1800" dirty="0">
                <a:effectLst/>
              </a:rPr>
              <a:t>方法解决 </a:t>
            </a:r>
            <a:r>
              <a:rPr lang="en-US" altLang="zh-CN" sz="1800" dirty="0">
                <a:effectLst/>
              </a:rPr>
              <a:t>VPP </a:t>
            </a:r>
            <a:r>
              <a:rPr lang="zh-CN" altLang="en-US" sz="1800" dirty="0">
                <a:effectLst/>
              </a:rPr>
              <a:t>中的监管服务分解问题是合理的。</a:t>
            </a:r>
            <a:r>
              <a:rPr lang="zh-CN" altLang="en-US" dirty="0"/>
              <a:t> </a:t>
            </a:r>
          </a:p>
        </p:txBody>
      </p:sp>
    </p:spTree>
    <p:extLst>
      <p:ext uri="{BB962C8B-B14F-4D97-AF65-F5344CB8AC3E}">
        <p14:creationId xmlns:p14="http://schemas.microsoft.com/office/powerpoint/2010/main" val="608467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161133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Design</a:t>
            </a:r>
          </a:p>
        </p:txBody>
      </p:sp>
      <p:sp>
        <p:nvSpPr>
          <p:cNvPr id="8" name="文本框 7">
            <a:extLst>
              <a:ext uri="{FF2B5EF4-FFF2-40B4-BE49-F238E27FC236}">
                <a16:creationId xmlns:a16="http://schemas.microsoft.com/office/drawing/2014/main" id="{5D418B33-B5A8-7F72-0333-084372E8A1C5}"/>
              </a:ext>
            </a:extLst>
          </p:cNvPr>
          <p:cNvSpPr txBox="1"/>
          <p:nvPr/>
        </p:nvSpPr>
        <p:spPr>
          <a:xfrm>
            <a:off x="609600" y="1738335"/>
            <a:ext cx="10853738" cy="2353593"/>
          </a:xfrm>
          <a:prstGeom prst="rect">
            <a:avLst/>
          </a:prstGeom>
          <a:noFill/>
        </p:spPr>
        <p:txBody>
          <a:bodyPr wrap="square">
            <a:spAutoFit/>
          </a:bodyPr>
          <a:lstStyle/>
          <a:p>
            <a:pPr marL="342900" indent="-342900">
              <a:lnSpc>
                <a:spcPct val="150000"/>
              </a:lnSpc>
              <a:buFont typeface="Wingdings" panose="05000000000000000000" pitchFamily="2" charset="2"/>
              <a:buChar char="n"/>
            </a:pPr>
            <a:r>
              <a:rPr lang="en-US" altLang="zh-CN" sz="2000" dirty="0">
                <a:effectLst/>
              </a:rPr>
              <a:t>DRL </a:t>
            </a:r>
            <a:r>
              <a:rPr lang="zh-CN" altLang="en-US" sz="2000" dirty="0">
                <a:effectLst/>
              </a:rPr>
              <a:t>代理旨在找到最大化预期累积折扣奖励的控制策略。 </a:t>
            </a:r>
            <a:r>
              <a:rPr lang="en-US" altLang="zh-CN" sz="2000" dirty="0">
                <a:effectLst/>
              </a:rPr>
              <a:t>actor-critic </a:t>
            </a:r>
            <a:r>
              <a:rPr lang="zh-CN" altLang="en-US" sz="2000" dirty="0">
                <a:effectLst/>
              </a:rPr>
              <a:t>框架是 </a:t>
            </a:r>
            <a:r>
              <a:rPr lang="en-US" altLang="zh-CN" sz="2000" dirty="0">
                <a:effectLst/>
              </a:rPr>
              <a:t>DRL </a:t>
            </a:r>
            <a:r>
              <a:rPr lang="zh-CN" altLang="en-US" sz="2000" dirty="0">
                <a:effectLst/>
              </a:rPr>
              <a:t>方法中广泛使用的架构，其中</a:t>
            </a:r>
            <a:r>
              <a:rPr lang="zh-CN" altLang="en-US" sz="2000" dirty="0"/>
              <a:t> </a:t>
            </a:r>
            <a:r>
              <a:rPr lang="en-US" altLang="zh-CN" sz="2000" dirty="0">
                <a:effectLst/>
              </a:rPr>
              <a:t>actor </a:t>
            </a:r>
            <a:r>
              <a:rPr lang="zh-CN" altLang="en-US" sz="2000" dirty="0">
                <a:effectLst/>
              </a:rPr>
              <a:t>网络基于梯度上升更新目标策略，</a:t>
            </a:r>
            <a:r>
              <a:rPr lang="en-US" altLang="zh-CN" sz="2000" dirty="0">
                <a:effectLst/>
              </a:rPr>
              <a:t>critic </a:t>
            </a:r>
            <a:r>
              <a:rPr lang="zh-CN" altLang="en-US" sz="2000" dirty="0">
                <a:effectLst/>
              </a:rPr>
              <a:t>网络估计期望的 </a:t>
            </a:r>
            <a:r>
              <a:rPr lang="en-US" altLang="zh-CN" sz="2000" dirty="0">
                <a:effectLst/>
              </a:rPr>
              <a:t>Q </a:t>
            </a:r>
            <a:r>
              <a:rPr lang="zh-CN" altLang="en-US" sz="2000" dirty="0">
                <a:effectLst/>
              </a:rPr>
              <a:t>值。</a:t>
            </a:r>
            <a:endParaRPr lang="en-US" altLang="zh-CN" sz="2000" dirty="0">
              <a:effectLst/>
            </a:endParaRPr>
          </a:p>
          <a:p>
            <a:pPr marL="342900" indent="-342900">
              <a:lnSpc>
                <a:spcPct val="150000"/>
              </a:lnSpc>
              <a:buFont typeface="Wingdings" panose="05000000000000000000" pitchFamily="2" charset="2"/>
              <a:buChar char="n"/>
            </a:pPr>
            <a:r>
              <a:rPr lang="zh-CN" altLang="en-US" sz="2000" dirty="0">
                <a:effectLst/>
              </a:rPr>
              <a:t>与 </a:t>
            </a:r>
            <a:r>
              <a:rPr lang="en-US" altLang="zh-CN" sz="2000" dirty="0">
                <a:effectLst/>
              </a:rPr>
              <a:t>on-policy </a:t>
            </a:r>
            <a:r>
              <a:rPr lang="zh-CN" altLang="en-US" sz="2000" dirty="0">
                <a:effectLst/>
              </a:rPr>
              <a:t>方法相比，</a:t>
            </a:r>
            <a:r>
              <a:rPr lang="en-US" altLang="zh-CN" sz="2000" dirty="0">
                <a:effectLst/>
              </a:rPr>
              <a:t>off-policy</a:t>
            </a:r>
            <a:r>
              <a:rPr lang="zh-CN" altLang="en-US" sz="2000" dirty="0">
                <a:effectLst/>
                <a:latin typeface="unset"/>
              </a:rPr>
              <a:t>方法对电力系统更具吸引力，因为任何政策或历史操作场景都可以生成训练数据。此外，与确定性策略梯度算法等其他 </a:t>
            </a:r>
            <a:r>
              <a:rPr lang="en-US" altLang="zh-CN" sz="2000" dirty="0">
                <a:effectLst/>
                <a:latin typeface="unset"/>
              </a:rPr>
              <a:t>off-policy </a:t>
            </a:r>
            <a:r>
              <a:rPr lang="zh-CN" altLang="en-US" sz="2000" dirty="0">
                <a:effectLst/>
                <a:latin typeface="unset"/>
              </a:rPr>
              <a:t>方法相比，</a:t>
            </a:r>
            <a:r>
              <a:rPr lang="en-US" altLang="zh-CN" sz="2000" dirty="0">
                <a:effectLst/>
                <a:latin typeface="unset"/>
              </a:rPr>
              <a:t>soft actor-critic (SAC) </a:t>
            </a:r>
            <a:r>
              <a:rPr lang="zh-CN" altLang="en-US" sz="2000" dirty="0">
                <a:effectLst/>
                <a:latin typeface="unset"/>
              </a:rPr>
              <a:t>是一种样本高效且突出的随机策略学习方法，可以更快地增强 </a:t>
            </a:r>
            <a:r>
              <a:rPr lang="en-US" altLang="zh-CN" sz="2000" dirty="0">
                <a:effectLst/>
                <a:latin typeface="unset"/>
              </a:rPr>
              <a:t>DRL </a:t>
            </a:r>
            <a:r>
              <a:rPr lang="zh-CN" altLang="en-US" sz="2000" dirty="0">
                <a:effectLst/>
                <a:latin typeface="unset"/>
              </a:rPr>
              <a:t>智能体的探索</a:t>
            </a:r>
            <a:r>
              <a:rPr lang="zh-CN" altLang="en-US" sz="2000" dirty="0"/>
              <a:t>  </a:t>
            </a:r>
          </a:p>
        </p:txBody>
      </p:sp>
    </p:spTree>
    <p:extLst>
      <p:ext uri="{BB962C8B-B14F-4D97-AF65-F5344CB8AC3E}">
        <p14:creationId xmlns:p14="http://schemas.microsoft.com/office/powerpoint/2010/main" val="2921058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161133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Design</a:t>
            </a:r>
          </a:p>
        </p:txBody>
      </p:sp>
      <p:sp>
        <p:nvSpPr>
          <p:cNvPr id="8" name="文本框 7">
            <a:extLst>
              <a:ext uri="{FF2B5EF4-FFF2-40B4-BE49-F238E27FC236}">
                <a16:creationId xmlns:a16="http://schemas.microsoft.com/office/drawing/2014/main" id="{5D418B33-B5A8-7F72-0333-084372E8A1C5}"/>
              </a:ext>
            </a:extLst>
          </p:cNvPr>
          <p:cNvSpPr txBox="1"/>
          <p:nvPr/>
        </p:nvSpPr>
        <p:spPr>
          <a:xfrm>
            <a:off x="638175" y="1147785"/>
            <a:ext cx="10853738" cy="369332"/>
          </a:xfrm>
          <a:prstGeom prst="rect">
            <a:avLst/>
          </a:prstGeom>
          <a:noFill/>
        </p:spPr>
        <p:txBody>
          <a:bodyPr wrap="square">
            <a:spAutoFit/>
          </a:bodyPr>
          <a:lstStyle/>
          <a:p>
            <a:r>
              <a:rPr lang="en-US" altLang="zh-CN" sz="1800" dirty="0">
                <a:effectLst/>
              </a:rPr>
              <a:t>A. </a:t>
            </a:r>
            <a:r>
              <a:rPr lang="zh-CN" altLang="en-US" sz="1800" dirty="0">
                <a:effectLst/>
              </a:rPr>
              <a:t>软演员</a:t>
            </a:r>
            <a:r>
              <a:rPr lang="en-US" altLang="zh-CN" sz="1800" dirty="0">
                <a:effectLst/>
              </a:rPr>
              <a:t>-</a:t>
            </a:r>
            <a:r>
              <a:rPr lang="zh-CN" altLang="en-US" sz="1800" dirty="0">
                <a:effectLst/>
              </a:rPr>
              <a:t>评论家算法</a:t>
            </a:r>
            <a:r>
              <a:rPr lang="zh-CN" altLang="en-US" dirty="0"/>
              <a:t> </a:t>
            </a:r>
          </a:p>
        </p:txBody>
      </p:sp>
      <p:sp>
        <p:nvSpPr>
          <p:cNvPr id="9" name="文本框 8">
            <a:extLst>
              <a:ext uri="{FF2B5EF4-FFF2-40B4-BE49-F238E27FC236}">
                <a16:creationId xmlns:a16="http://schemas.microsoft.com/office/drawing/2014/main" id="{D98AD0B5-4E68-F268-675E-49792CB3D0CC}"/>
              </a:ext>
            </a:extLst>
          </p:cNvPr>
          <p:cNvSpPr txBox="1"/>
          <p:nvPr/>
        </p:nvSpPr>
        <p:spPr>
          <a:xfrm>
            <a:off x="1004888" y="1662114"/>
            <a:ext cx="8131967" cy="369332"/>
          </a:xfrm>
          <a:prstGeom prst="rect">
            <a:avLst/>
          </a:prstGeom>
          <a:noFill/>
        </p:spPr>
        <p:txBody>
          <a:bodyPr wrap="square">
            <a:spAutoFit/>
          </a:bodyPr>
          <a:lstStyle/>
          <a:p>
            <a:r>
              <a:rPr lang="zh-CN" altLang="en-US" sz="1800" dirty="0">
                <a:effectLst/>
              </a:rPr>
              <a:t>策略网络参数 </a:t>
            </a:r>
            <a:r>
              <a:rPr lang="en-US" altLang="zh-CN" sz="1800" dirty="0">
                <a:effectLst/>
              </a:rPr>
              <a:t>(</a:t>
            </a:r>
            <a:r>
              <a:rPr lang="el-GR" altLang="zh-CN" sz="1800" dirty="0">
                <a:effectLst/>
              </a:rPr>
              <a:t>φ) </a:t>
            </a:r>
            <a:r>
              <a:rPr lang="zh-CN" altLang="en-US" sz="1800" dirty="0">
                <a:effectLst/>
              </a:rPr>
              <a:t>以最小化预期的 </a:t>
            </a:r>
            <a:r>
              <a:rPr lang="en-US" altLang="zh-CN" sz="1800" dirty="0" err="1">
                <a:effectLst/>
              </a:rPr>
              <a:t>Kullback-Leibler</a:t>
            </a:r>
            <a:r>
              <a:rPr lang="en-US" altLang="zh-CN" sz="1800" dirty="0">
                <a:effectLst/>
              </a:rPr>
              <a:t> </a:t>
            </a:r>
            <a:r>
              <a:rPr lang="zh-CN" altLang="en-US" sz="1800" dirty="0">
                <a:effectLst/>
              </a:rPr>
              <a:t>散度，如下所示：</a:t>
            </a:r>
            <a:r>
              <a:rPr lang="zh-CN" altLang="en-US" dirty="0"/>
              <a:t> </a:t>
            </a:r>
          </a:p>
        </p:txBody>
      </p:sp>
      <p:sp>
        <p:nvSpPr>
          <p:cNvPr id="11" name="文本框 10">
            <a:extLst>
              <a:ext uri="{FF2B5EF4-FFF2-40B4-BE49-F238E27FC236}">
                <a16:creationId xmlns:a16="http://schemas.microsoft.com/office/drawing/2014/main" id="{ECCAABEC-6667-22FE-9B12-7B2454C500C7}"/>
              </a:ext>
            </a:extLst>
          </p:cNvPr>
          <p:cNvSpPr txBox="1"/>
          <p:nvPr/>
        </p:nvSpPr>
        <p:spPr>
          <a:xfrm>
            <a:off x="1004888" y="3799901"/>
            <a:ext cx="8131967" cy="369332"/>
          </a:xfrm>
          <a:prstGeom prst="rect">
            <a:avLst/>
          </a:prstGeom>
          <a:noFill/>
        </p:spPr>
        <p:txBody>
          <a:bodyPr wrap="square">
            <a:spAutoFit/>
          </a:bodyPr>
          <a:lstStyle/>
          <a:p>
            <a:r>
              <a:rPr lang="en-US" altLang="zh-CN" sz="1800" dirty="0">
                <a:effectLst/>
              </a:rPr>
              <a:t>Q </a:t>
            </a:r>
            <a:r>
              <a:rPr lang="zh-CN" altLang="en-US" sz="1800" dirty="0">
                <a:effectLst/>
              </a:rPr>
              <a:t>网络参数 </a:t>
            </a:r>
            <a:r>
              <a:rPr lang="en-US" altLang="zh-CN" sz="1800" dirty="0">
                <a:effectLst/>
              </a:rPr>
              <a:t>(θ(n)) </a:t>
            </a:r>
            <a:r>
              <a:rPr lang="zh-CN" altLang="en-US" sz="1800" dirty="0">
                <a:effectLst/>
              </a:rPr>
              <a:t>通过最小二乘软贝尔曼残差来学习</a:t>
            </a:r>
            <a:r>
              <a:rPr lang="zh-CN" altLang="en-US" dirty="0"/>
              <a:t> </a:t>
            </a:r>
          </a:p>
        </p:txBody>
      </p:sp>
      <p:pic>
        <p:nvPicPr>
          <p:cNvPr id="5" name="图片 4">
            <a:extLst>
              <a:ext uri="{FF2B5EF4-FFF2-40B4-BE49-F238E27FC236}">
                <a16:creationId xmlns:a16="http://schemas.microsoft.com/office/drawing/2014/main" id="{265F05E1-5BBB-BD62-5F52-9E1C256BBE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4480" y="2103790"/>
            <a:ext cx="5031167" cy="986820"/>
          </a:xfrm>
          <a:prstGeom prst="rect">
            <a:avLst/>
          </a:prstGeom>
        </p:spPr>
      </p:pic>
      <p:pic>
        <p:nvPicPr>
          <p:cNvPr id="7" name="图片 6">
            <a:extLst>
              <a:ext uri="{FF2B5EF4-FFF2-40B4-BE49-F238E27FC236}">
                <a16:creationId xmlns:a16="http://schemas.microsoft.com/office/drawing/2014/main" id="{85067FD9-C526-1F0F-FE40-C4CB25B238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65893" y="4221094"/>
            <a:ext cx="6052514" cy="1491678"/>
          </a:xfrm>
          <a:prstGeom prst="rect">
            <a:avLst/>
          </a:prstGeom>
        </p:spPr>
      </p:pic>
      <p:sp>
        <p:nvSpPr>
          <p:cNvPr id="17" name="文本框 16">
            <a:extLst>
              <a:ext uri="{FF2B5EF4-FFF2-40B4-BE49-F238E27FC236}">
                <a16:creationId xmlns:a16="http://schemas.microsoft.com/office/drawing/2014/main" id="{762BC039-0E2E-B41C-3284-DBD355B2272A}"/>
              </a:ext>
            </a:extLst>
          </p:cNvPr>
          <p:cNvSpPr txBox="1"/>
          <p:nvPr/>
        </p:nvSpPr>
        <p:spPr>
          <a:xfrm>
            <a:off x="1304924" y="3085785"/>
            <a:ext cx="10329863" cy="646331"/>
          </a:xfrm>
          <a:prstGeom prst="rect">
            <a:avLst/>
          </a:prstGeom>
          <a:noFill/>
        </p:spPr>
        <p:txBody>
          <a:bodyPr wrap="square">
            <a:spAutoFit/>
          </a:bodyPr>
          <a:lstStyle/>
          <a:p>
            <a:r>
              <a:rPr lang="zh-CN" altLang="en-US" sz="1800" dirty="0">
                <a:effectLst/>
              </a:rPr>
              <a:t>其中 </a:t>
            </a:r>
            <a:r>
              <a:rPr lang="en-US" altLang="zh-CN" sz="1800" dirty="0">
                <a:effectLst/>
              </a:rPr>
              <a:t>B </a:t>
            </a:r>
            <a:r>
              <a:rPr lang="zh-CN" altLang="en-US" sz="1800" dirty="0">
                <a:effectLst/>
              </a:rPr>
              <a:t>表示采样状态和动作或重放内存缓冲区的分布； </a:t>
            </a:r>
            <a:r>
              <a:rPr lang="en-US" altLang="zh-CN" sz="1800" dirty="0" err="1">
                <a:effectLst/>
              </a:rPr>
              <a:t>aτ</a:t>
            </a:r>
            <a:r>
              <a:rPr lang="en-US" altLang="zh-CN" sz="1800" dirty="0">
                <a:effectLst/>
              </a:rPr>
              <a:t> = </a:t>
            </a:r>
            <a:r>
              <a:rPr lang="en-US" altLang="zh-CN" sz="1800" dirty="0" err="1">
                <a:effectLst/>
              </a:rPr>
              <a:t>fφ</a:t>
            </a:r>
            <a:r>
              <a:rPr lang="en-US" altLang="zh-CN" sz="1800" dirty="0">
                <a:effectLst/>
              </a:rPr>
              <a:t>(</a:t>
            </a:r>
            <a:r>
              <a:rPr lang="en-US" altLang="zh-CN" sz="1800" dirty="0" err="1">
                <a:effectLst/>
              </a:rPr>
              <a:t>ςτ</a:t>
            </a:r>
            <a:r>
              <a:rPr lang="en-US" altLang="zh-CN" sz="1800" dirty="0">
                <a:effectLst/>
              </a:rPr>
              <a:t> ;</a:t>
            </a:r>
            <a:r>
              <a:rPr lang="en-US" altLang="zh-CN" sz="1800" dirty="0" err="1">
                <a:effectLst/>
              </a:rPr>
              <a:t>sτ</a:t>
            </a:r>
            <a:r>
              <a:rPr lang="en-US" altLang="zh-CN" sz="1800" dirty="0">
                <a:effectLst/>
              </a:rPr>
              <a:t> ) </a:t>
            </a:r>
            <a:r>
              <a:rPr lang="zh-CN" altLang="en-US" sz="1800" dirty="0">
                <a:effectLst/>
              </a:rPr>
              <a:t>表示使用神经网络变换对策略进行了重新参数化； </a:t>
            </a:r>
            <a:r>
              <a:rPr lang="en-US" altLang="zh-CN" sz="1800" dirty="0" err="1">
                <a:effectLst/>
              </a:rPr>
              <a:t>ςτ</a:t>
            </a:r>
            <a:r>
              <a:rPr lang="en-US" altLang="zh-CN" sz="1800" dirty="0">
                <a:effectLst/>
              </a:rPr>
              <a:t> </a:t>
            </a:r>
            <a:r>
              <a:rPr lang="zh-CN" altLang="en-US" sz="1800" dirty="0">
                <a:effectLst/>
              </a:rPr>
              <a:t>是从球形高斯分布采样的输入噪声向量。</a:t>
            </a:r>
            <a:r>
              <a:rPr lang="zh-CN" altLang="en-US" dirty="0"/>
              <a:t> </a:t>
            </a:r>
          </a:p>
        </p:txBody>
      </p:sp>
      <p:sp>
        <p:nvSpPr>
          <p:cNvPr id="19" name="文本框 18">
            <a:extLst>
              <a:ext uri="{FF2B5EF4-FFF2-40B4-BE49-F238E27FC236}">
                <a16:creationId xmlns:a16="http://schemas.microsoft.com/office/drawing/2014/main" id="{736D4EAB-67C0-2419-8564-9AE8BD496849}"/>
              </a:ext>
            </a:extLst>
          </p:cNvPr>
          <p:cNvSpPr txBox="1"/>
          <p:nvPr/>
        </p:nvSpPr>
        <p:spPr>
          <a:xfrm>
            <a:off x="1304924" y="5710215"/>
            <a:ext cx="7722392" cy="369332"/>
          </a:xfrm>
          <a:prstGeom prst="rect">
            <a:avLst/>
          </a:prstGeom>
          <a:noFill/>
        </p:spPr>
        <p:txBody>
          <a:bodyPr wrap="square">
            <a:spAutoFit/>
          </a:bodyPr>
          <a:lstStyle/>
          <a:p>
            <a:r>
              <a:rPr lang="zh-CN" altLang="en-US" sz="1800" dirty="0">
                <a:effectLst/>
              </a:rPr>
              <a:t>其中 </a:t>
            </a:r>
            <a:r>
              <a:rPr lang="en-US" altLang="zh-CN" sz="1800" dirty="0">
                <a:effectLst/>
              </a:rPr>
              <a:t>θ¯ </a:t>
            </a:r>
            <a:r>
              <a:rPr lang="zh-CN" altLang="en-US" sz="1800" dirty="0">
                <a:effectLst/>
              </a:rPr>
              <a:t>表示目标 </a:t>
            </a:r>
            <a:r>
              <a:rPr lang="en-US" altLang="zh-CN" sz="1800" dirty="0">
                <a:effectLst/>
              </a:rPr>
              <a:t>Q </a:t>
            </a:r>
            <a:r>
              <a:rPr lang="zh-CN" altLang="en-US" sz="1800" dirty="0">
                <a:effectLst/>
              </a:rPr>
              <a:t>网络，它等于 </a:t>
            </a:r>
            <a:r>
              <a:rPr lang="en-US" altLang="zh-CN" sz="1800" dirty="0">
                <a:effectLst/>
              </a:rPr>
              <a:t>Q </a:t>
            </a:r>
            <a:r>
              <a:rPr lang="zh-CN" altLang="en-US" sz="1800" dirty="0">
                <a:effectLst/>
              </a:rPr>
              <a:t>网络的指数移动平均值</a:t>
            </a:r>
            <a:r>
              <a:rPr lang="zh-CN" altLang="en-US" dirty="0"/>
              <a:t> </a:t>
            </a:r>
          </a:p>
        </p:txBody>
      </p:sp>
    </p:spTree>
    <p:extLst>
      <p:ext uri="{BB962C8B-B14F-4D97-AF65-F5344CB8AC3E}">
        <p14:creationId xmlns:p14="http://schemas.microsoft.com/office/powerpoint/2010/main" val="20782789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161133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Design</a:t>
            </a:r>
          </a:p>
        </p:txBody>
      </p:sp>
      <p:sp>
        <p:nvSpPr>
          <p:cNvPr id="8" name="文本框 7">
            <a:extLst>
              <a:ext uri="{FF2B5EF4-FFF2-40B4-BE49-F238E27FC236}">
                <a16:creationId xmlns:a16="http://schemas.microsoft.com/office/drawing/2014/main" id="{5D418B33-B5A8-7F72-0333-084372E8A1C5}"/>
              </a:ext>
            </a:extLst>
          </p:cNvPr>
          <p:cNvSpPr txBox="1"/>
          <p:nvPr/>
        </p:nvSpPr>
        <p:spPr>
          <a:xfrm>
            <a:off x="576263" y="888878"/>
            <a:ext cx="10853738" cy="369332"/>
          </a:xfrm>
          <a:prstGeom prst="rect">
            <a:avLst/>
          </a:prstGeom>
          <a:noFill/>
        </p:spPr>
        <p:txBody>
          <a:bodyPr wrap="square">
            <a:spAutoFit/>
          </a:bodyPr>
          <a:lstStyle/>
          <a:p>
            <a:r>
              <a:rPr lang="en-US" altLang="zh-CN" sz="1800" dirty="0">
                <a:effectLst/>
              </a:rPr>
              <a:t>B. </a:t>
            </a:r>
            <a:r>
              <a:rPr lang="zh-CN" altLang="en-US" sz="1800" dirty="0">
                <a:effectLst/>
              </a:rPr>
              <a:t>提出的 </a:t>
            </a:r>
            <a:r>
              <a:rPr lang="en-US" altLang="zh-CN" sz="1800" dirty="0">
                <a:effectLst/>
              </a:rPr>
              <a:t>SAM-SAC </a:t>
            </a:r>
            <a:r>
              <a:rPr lang="zh-CN" altLang="en-US" sz="1800" dirty="0">
                <a:effectLst/>
              </a:rPr>
              <a:t>算法</a:t>
            </a:r>
            <a:r>
              <a:rPr lang="zh-CN" altLang="en-US" dirty="0"/>
              <a:t> </a:t>
            </a:r>
          </a:p>
        </p:txBody>
      </p:sp>
      <p:sp>
        <p:nvSpPr>
          <p:cNvPr id="9" name="文本框 8">
            <a:extLst>
              <a:ext uri="{FF2B5EF4-FFF2-40B4-BE49-F238E27FC236}">
                <a16:creationId xmlns:a16="http://schemas.microsoft.com/office/drawing/2014/main" id="{294DBB83-152F-5252-8291-FDFF37E1C764}"/>
              </a:ext>
            </a:extLst>
          </p:cNvPr>
          <p:cNvSpPr txBox="1"/>
          <p:nvPr/>
        </p:nvSpPr>
        <p:spPr>
          <a:xfrm>
            <a:off x="831815" y="1218942"/>
            <a:ext cx="10525125" cy="3277116"/>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zh-CN" altLang="en-US" sz="2000" dirty="0">
                <a:effectLst/>
              </a:rPr>
              <a:t>锐度感知最小化（</a:t>
            </a:r>
            <a:r>
              <a:rPr lang="en-US" altLang="zh-CN" sz="2000" dirty="0">
                <a:effectLst/>
              </a:rPr>
              <a:t>SAM</a:t>
            </a:r>
            <a:r>
              <a:rPr lang="zh-CN" altLang="en-US" sz="2000" dirty="0">
                <a:effectLst/>
              </a:rPr>
              <a:t>）同时最小化损失值和损失锐度。该方法在邻域内寻找具有一致低损失的目标。</a:t>
            </a:r>
            <a:r>
              <a:rPr lang="zh-CN" altLang="en-US" sz="2000" dirty="0"/>
              <a:t> </a:t>
            </a:r>
            <a:r>
              <a:rPr lang="en-US" altLang="zh-CN" sz="2000" dirty="0">
                <a:effectLst/>
              </a:rPr>
              <a:t>SAM </a:t>
            </a:r>
            <a:r>
              <a:rPr lang="zh-CN" altLang="en-US" sz="2000" dirty="0">
                <a:effectLst/>
              </a:rPr>
              <a:t>在增强神经网络的泛化性、准确性和鲁棒性方面表现出不俗的表现。鉴于此，在 </a:t>
            </a:r>
            <a:r>
              <a:rPr lang="en-US" altLang="zh-CN" sz="2000" dirty="0">
                <a:effectLst/>
              </a:rPr>
              <a:t>SAC </a:t>
            </a:r>
            <a:r>
              <a:rPr lang="zh-CN" altLang="en-US" sz="2000" dirty="0">
                <a:effectLst/>
              </a:rPr>
              <a:t>算法中的 </a:t>
            </a:r>
            <a:r>
              <a:rPr lang="en-US" altLang="zh-CN" sz="2000" dirty="0">
                <a:effectLst/>
              </a:rPr>
              <a:t>Q </a:t>
            </a:r>
            <a:r>
              <a:rPr lang="zh-CN" altLang="en-US" sz="2000" dirty="0">
                <a:effectLst/>
              </a:rPr>
              <a:t>网络中采用了 </a:t>
            </a:r>
            <a:r>
              <a:rPr lang="en-US" altLang="zh-CN" sz="2000" dirty="0">
                <a:effectLst/>
              </a:rPr>
              <a:t>SAM</a:t>
            </a:r>
            <a:r>
              <a:rPr lang="zh-CN" altLang="en-US" sz="2000" dirty="0"/>
              <a:t> </a:t>
            </a:r>
            <a:endParaRPr lang="en-US" altLang="zh-CN" sz="2000" dirty="0"/>
          </a:p>
          <a:p>
            <a:pPr marL="342900" indent="-342900">
              <a:lnSpc>
                <a:spcPct val="150000"/>
              </a:lnSpc>
              <a:buFont typeface="Wingdings" panose="05000000000000000000" pitchFamily="2" charset="2"/>
              <a:buChar char="Ø"/>
            </a:pPr>
            <a:r>
              <a:rPr lang="zh-CN" altLang="en-US" sz="2000" dirty="0">
                <a:effectLst/>
              </a:rPr>
              <a:t>与传统的 </a:t>
            </a:r>
            <a:r>
              <a:rPr lang="en-US" altLang="zh-CN" sz="2000" dirty="0">
                <a:effectLst/>
              </a:rPr>
              <a:t>SAC </a:t>
            </a:r>
            <a:r>
              <a:rPr lang="zh-CN" altLang="en-US" sz="2000" dirty="0">
                <a:effectLst/>
              </a:rPr>
              <a:t>相比，所提出的 </a:t>
            </a:r>
            <a:r>
              <a:rPr lang="en-US" altLang="zh-CN" sz="2000" dirty="0">
                <a:effectLst/>
              </a:rPr>
              <a:t>SAM-SAC </a:t>
            </a:r>
            <a:r>
              <a:rPr lang="zh-CN" altLang="en-US" sz="2000" dirty="0">
                <a:effectLst/>
              </a:rPr>
              <a:t>算法的主要创新在于将 </a:t>
            </a:r>
            <a:r>
              <a:rPr lang="en-US" altLang="zh-CN" sz="2000" dirty="0">
                <a:effectLst/>
              </a:rPr>
              <a:t>Q </a:t>
            </a:r>
            <a:r>
              <a:rPr lang="zh-CN" altLang="en-US" sz="2000" dirty="0">
                <a:effectLst/>
              </a:rPr>
              <a:t>网络的训练损失从 </a:t>
            </a:r>
            <a:r>
              <a:rPr lang="en-US" altLang="zh-CN" sz="2000" dirty="0">
                <a:effectLst/>
              </a:rPr>
              <a:t>(29) </a:t>
            </a:r>
            <a:r>
              <a:rPr lang="zh-CN" altLang="en-US" sz="2000" dirty="0">
                <a:effectLst/>
              </a:rPr>
              <a:t>提升到 </a:t>
            </a:r>
            <a:r>
              <a:rPr lang="en-US" altLang="zh-CN" sz="2000" dirty="0">
                <a:effectLst/>
              </a:rPr>
              <a:t>(35)</a:t>
            </a:r>
            <a:r>
              <a:rPr lang="zh-CN" altLang="en-US" sz="2000" dirty="0">
                <a:effectLst/>
              </a:rPr>
              <a:t>。</a:t>
            </a:r>
            <a:r>
              <a:rPr lang="zh-CN" altLang="en-US" sz="2000" dirty="0"/>
              <a:t> </a:t>
            </a:r>
            <a:r>
              <a:rPr lang="en-US" altLang="zh-CN" sz="2000" dirty="0">
                <a:effectLst/>
              </a:rPr>
              <a:t>Q </a:t>
            </a:r>
            <a:r>
              <a:rPr lang="zh-CN" altLang="en-US" sz="2000" dirty="0">
                <a:effectLst/>
              </a:rPr>
              <a:t>网络旨在通过训练一组由 </a:t>
            </a:r>
            <a:r>
              <a:rPr lang="en-US" altLang="zh-CN" sz="2000" dirty="0">
                <a:effectLst/>
              </a:rPr>
              <a:t>θ </a:t>
            </a:r>
            <a:r>
              <a:rPr lang="zh-CN" altLang="en-US" sz="2000" dirty="0">
                <a:effectLst/>
              </a:rPr>
              <a:t>表示的参数来估计环境奖励。如果将</a:t>
            </a:r>
            <a:r>
              <a:rPr lang="en-US" altLang="zh-CN" sz="2000" dirty="0">
                <a:effectLst/>
              </a:rPr>
              <a:t>ε</a:t>
            </a:r>
            <a:r>
              <a:rPr lang="zh-CN" altLang="en-US" sz="2000" dirty="0">
                <a:effectLst/>
              </a:rPr>
              <a:t>作为环境参数扰动，式</a:t>
            </a:r>
            <a:r>
              <a:rPr lang="en-US" altLang="zh-CN" sz="2000" dirty="0">
                <a:effectLst/>
              </a:rPr>
              <a:t>(35)</a:t>
            </a:r>
            <a:r>
              <a:rPr lang="zh-CN" altLang="en-US" sz="2000" dirty="0">
                <a:effectLst/>
              </a:rPr>
              <a:t>中的双层鲁棒优化模型可以增强训练目标对扰动的鲁棒性。因此，可以提高 </a:t>
            </a:r>
            <a:r>
              <a:rPr lang="en-US" altLang="zh-CN" sz="2000" dirty="0">
                <a:effectLst/>
              </a:rPr>
              <a:t>DRL </a:t>
            </a:r>
            <a:r>
              <a:rPr lang="zh-CN" altLang="en-US" sz="2000" dirty="0">
                <a:effectLst/>
              </a:rPr>
              <a:t>算法对噪声和环境参数干扰的适应性。</a:t>
            </a:r>
            <a:r>
              <a:rPr lang="zh-CN" altLang="en-US" sz="2000" dirty="0"/>
              <a:t> </a:t>
            </a:r>
          </a:p>
        </p:txBody>
      </p:sp>
      <p:sp>
        <p:nvSpPr>
          <p:cNvPr id="14" name="文本框 13">
            <a:extLst>
              <a:ext uri="{FF2B5EF4-FFF2-40B4-BE49-F238E27FC236}">
                <a16:creationId xmlns:a16="http://schemas.microsoft.com/office/drawing/2014/main" id="{0B287B4C-37A4-7E51-7AE0-07799757030E}"/>
              </a:ext>
            </a:extLst>
          </p:cNvPr>
          <p:cNvSpPr txBox="1"/>
          <p:nvPr/>
        </p:nvSpPr>
        <p:spPr>
          <a:xfrm>
            <a:off x="1207293" y="4620309"/>
            <a:ext cx="10222707" cy="369332"/>
          </a:xfrm>
          <a:prstGeom prst="rect">
            <a:avLst/>
          </a:prstGeom>
          <a:noFill/>
        </p:spPr>
        <p:txBody>
          <a:bodyPr wrap="square">
            <a:spAutoFit/>
          </a:bodyPr>
          <a:lstStyle/>
          <a:p>
            <a:r>
              <a:rPr lang="en-US" altLang="zh-CN" sz="1800" dirty="0">
                <a:effectLst/>
              </a:rPr>
              <a:t>(29) </a:t>
            </a:r>
            <a:r>
              <a:rPr lang="zh-CN" altLang="en-US" sz="1800" dirty="0">
                <a:effectLst/>
              </a:rPr>
              <a:t>中 </a:t>
            </a:r>
            <a:r>
              <a:rPr lang="en-US" altLang="zh-CN" sz="1800" dirty="0">
                <a:effectLst/>
              </a:rPr>
              <a:t>Q </a:t>
            </a:r>
            <a:r>
              <a:rPr lang="zh-CN" altLang="en-US" sz="1800" dirty="0">
                <a:effectLst/>
              </a:rPr>
              <a:t>网络的原始损失函数可以通过以下自适应锐度感知最小化问题重新定义：</a:t>
            </a:r>
            <a:r>
              <a:rPr lang="zh-CN" altLang="en-US" dirty="0"/>
              <a:t> </a:t>
            </a:r>
          </a:p>
        </p:txBody>
      </p:sp>
      <p:pic>
        <p:nvPicPr>
          <p:cNvPr id="6" name="图片 5">
            <a:extLst>
              <a:ext uri="{FF2B5EF4-FFF2-40B4-BE49-F238E27FC236}">
                <a16:creationId xmlns:a16="http://schemas.microsoft.com/office/drawing/2014/main" id="{000267CD-E1B6-9033-EEC3-1692EB7F5E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0638" y="4994853"/>
            <a:ext cx="4891489" cy="854175"/>
          </a:xfrm>
          <a:prstGeom prst="rect">
            <a:avLst/>
          </a:prstGeom>
        </p:spPr>
      </p:pic>
      <p:sp>
        <p:nvSpPr>
          <p:cNvPr id="18" name="文本框 17">
            <a:extLst>
              <a:ext uri="{FF2B5EF4-FFF2-40B4-BE49-F238E27FC236}">
                <a16:creationId xmlns:a16="http://schemas.microsoft.com/office/drawing/2014/main" id="{7DE7601D-F2CF-E8D2-964B-DEA76AEC09E0}"/>
              </a:ext>
            </a:extLst>
          </p:cNvPr>
          <p:cNvSpPr txBox="1"/>
          <p:nvPr/>
        </p:nvSpPr>
        <p:spPr>
          <a:xfrm>
            <a:off x="1459706" y="5911153"/>
            <a:ext cx="6129336" cy="369332"/>
          </a:xfrm>
          <a:prstGeom prst="rect">
            <a:avLst/>
          </a:prstGeom>
          <a:noFill/>
        </p:spPr>
        <p:txBody>
          <a:bodyPr wrap="square">
            <a:spAutoFit/>
          </a:bodyPr>
          <a:lstStyle/>
          <a:p>
            <a:r>
              <a:rPr lang="zh-CN" altLang="en-US" sz="1800" dirty="0">
                <a:effectLst/>
              </a:rPr>
              <a:t>其中</a:t>
            </a:r>
            <a:r>
              <a:rPr lang="en-US" altLang="zh-CN" sz="1800" dirty="0">
                <a:effectLst/>
              </a:rPr>
              <a:t>λ</a:t>
            </a:r>
            <a:r>
              <a:rPr lang="zh-CN" altLang="en-US" sz="1800" dirty="0">
                <a:effectLst/>
              </a:rPr>
              <a:t>是</a:t>
            </a:r>
            <a:r>
              <a:rPr lang="en-US" altLang="zh-CN" sz="1800" dirty="0">
                <a:effectLst/>
              </a:rPr>
              <a:t>2</a:t>
            </a:r>
            <a:r>
              <a:rPr lang="zh-CN" altLang="en-US" sz="1800" dirty="0">
                <a:effectLst/>
              </a:rPr>
              <a:t>正则化的权重衰减系数。</a:t>
            </a:r>
            <a:r>
              <a:rPr lang="zh-CN" altLang="en-US" dirty="0"/>
              <a:t> </a:t>
            </a:r>
          </a:p>
        </p:txBody>
      </p:sp>
    </p:spTree>
    <p:extLst>
      <p:ext uri="{BB962C8B-B14F-4D97-AF65-F5344CB8AC3E}">
        <p14:creationId xmlns:p14="http://schemas.microsoft.com/office/powerpoint/2010/main" val="184588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413119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200" b="1" i="0" u="none" strike="noStrike" kern="1200" cap="none" spc="0" normalizeH="0" baseline="0" noProof="0" dirty="0">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作者团队</a:t>
            </a:r>
            <a:r>
              <a:rPr kumimoji="1" lang="en-US" altLang="zh-CN" sz="3200" b="1" i="0" u="none" strike="noStrike" kern="1200" cap="none" spc="0" normalizeH="0" baseline="0" noProof="0" dirty="0">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a:t>
            </a:r>
            <a:r>
              <a:rPr kumimoji="1" lang="en-US" altLang="zh-CN" sz="3200" b="1" i="0" u="none" strike="noStrike" kern="1200" cap="none" spc="0" normalizeH="0" baseline="0" noProof="0" dirty="0" err="1">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Zhongkai</a:t>
            </a:r>
            <a:r>
              <a:rPr kumimoji="1" lang="en-US" altLang="zh-CN" sz="3200" b="1" i="0" u="none" strike="noStrike" kern="1200" cap="none" spc="0" normalizeH="0" baseline="0" noProof="0" dirty="0">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 Yi</a:t>
            </a:r>
            <a:endParaRPr kumimoji="1" lang="en-US" altLang="zh-CN" sz="3200" b="1" i="0" u="none" strike="noStrike" kern="1200" cap="none" spc="0" normalizeH="0" baseline="0" noProof="0" dirty="0">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4" name="图片 3">
            <a:extLst>
              <a:ext uri="{FF2B5EF4-FFF2-40B4-BE49-F238E27FC236}">
                <a16:creationId xmlns:a16="http://schemas.microsoft.com/office/drawing/2014/main" id="{84323D15-FD6B-0012-396E-6576C3C42B15}"/>
              </a:ext>
            </a:extLst>
          </p:cNvPr>
          <p:cNvPicPr>
            <a:picLocks noChangeAspect="1"/>
          </p:cNvPicPr>
          <p:nvPr/>
        </p:nvPicPr>
        <p:blipFill>
          <a:blip r:embed="rId4"/>
          <a:stretch>
            <a:fillRect/>
          </a:stretch>
        </p:blipFill>
        <p:spPr>
          <a:xfrm>
            <a:off x="57079" y="1025299"/>
            <a:ext cx="4109357" cy="1720688"/>
          </a:xfrm>
          <a:prstGeom prst="rect">
            <a:avLst/>
          </a:prstGeom>
        </p:spPr>
      </p:pic>
      <p:sp>
        <p:nvSpPr>
          <p:cNvPr id="11" name="文本框 10">
            <a:extLst>
              <a:ext uri="{FF2B5EF4-FFF2-40B4-BE49-F238E27FC236}">
                <a16:creationId xmlns:a16="http://schemas.microsoft.com/office/drawing/2014/main" id="{260C34A7-88FB-BA6F-7CE2-A29219CF27F6}"/>
              </a:ext>
            </a:extLst>
          </p:cNvPr>
          <p:cNvSpPr txBox="1"/>
          <p:nvPr/>
        </p:nvSpPr>
        <p:spPr>
          <a:xfrm>
            <a:off x="57079" y="2754377"/>
            <a:ext cx="4438721" cy="3374129"/>
          </a:xfrm>
          <a:prstGeom prst="rect">
            <a:avLst/>
          </a:prstGeom>
          <a:noFill/>
        </p:spPr>
        <p:txBody>
          <a:bodyPr wrap="square">
            <a:spAutoFit/>
          </a:bodyPr>
          <a:lstStyle/>
          <a:p>
            <a:pPr>
              <a:lnSpc>
                <a:spcPct val="150000"/>
              </a:lnSpc>
            </a:pPr>
            <a:r>
              <a:rPr lang="zh-CN" altLang="en-US" dirty="0"/>
              <a:t>分别于 </a:t>
            </a:r>
            <a:r>
              <a:rPr lang="en-US" altLang="zh-CN" dirty="0"/>
              <a:t>2016 </a:t>
            </a:r>
            <a:r>
              <a:rPr lang="zh-CN" altLang="en-US" dirty="0"/>
              <a:t>年和 </a:t>
            </a:r>
            <a:r>
              <a:rPr lang="en-US" altLang="zh-CN" dirty="0"/>
              <a:t>2018 </a:t>
            </a:r>
            <a:r>
              <a:rPr lang="zh-CN" altLang="en-US" dirty="0"/>
              <a:t>年获得哈尔滨工业大学电气工程理学学士和硕士学位。 </a:t>
            </a:r>
            <a:r>
              <a:rPr lang="en-US" altLang="zh-CN" dirty="0"/>
              <a:t>2022</a:t>
            </a:r>
            <a:r>
              <a:rPr lang="zh-CN" altLang="en-US" dirty="0"/>
              <a:t>年</a:t>
            </a:r>
            <a:r>
              <a:rPr lang="en-US" altLang="zh-CN" dirty="0"/>
              <a:t>1</a:t>
            </a:r>
            <a:r>
              <a:rPr lang="zh-CN" altLang="en-US" dirty="0"/>
              <a:t>月毕业于清华大学电气工程专业，获博士学位。</a:t>
            </a:r>
            <a:endParaRPr lang="en-US" altLang="zh-CN" dirty="0"/>
          </a:p>
          <a:p>
            <a:pPr>
              <a:lnSpc>
                <a:spcPct val="150000"/>
              </a:lnSpc>
            </a:pPr>
            <a:r>
              <a:rPr lang="zh-CN" altLang="en-US" dirty="0"/>
              <a:t>现任阿里巴巴达摩院机器智能研究部决策智能实验室算法专家。 研究兴趣包括电力系统的优化和机器学习。 是阿里巴巴“阿里之星”高层次科技人才计划的获得者。</a:t>
            </a:r>
          </a:p>
        </p:txBody>
      </p:sp>
      <p:sp>
        <p:nvSpPr>
          <p:cNvPr id="13" name="文本框 12">
            <a:extLst>
              <a:ext uri="{FF2B5EF4-FFF2-40B4-BE49-F238E27FC236}">
                <a16:creationId xmlns:a16="http://schemas.microsoft.com/office/drawing/2014/main" id="{412DCBEE-CD46-58AF-DF6B-2517637C9DC8}"/>
              </a:ext>
            </a:extLst>
          </p:cNvPr>
          <p:cNvSpPr txBox="1"/>
          <p:nvPr/>
        </p:nvSpPr>
        <p:spPr>
          <a:xfrm>
            <a:off x="4641056" y="1025299"/>
            <a:ext cx="7412831" cy="923330"/>
          </a:xfrm>
          <a:prstGeom prst="rect">
            <a:avLst/>
          </a:prstGeom>
          <a:noFill/>
        </p:spPr>
        <p:txBody>
          <a:bodyPr wrap="square">
            <a:spAutoFit/>
          </a:bodyPr>
          <a:lstStyle/>
          <a:p>
            <a:pPr algn="l"/>
            <a:r>
              <a:rPr lang="en-US" altLang="zh-CN" b="1" i="0" u="none" strike="noStrike" dirty="0">
                <a:solidFill>
                  <a:srgbClr val="006699"/>
                </a:solidFill>
                <a:effectLst/>
                <a:latin typeface="Arial" panose="020B0604020202020204" pitchFamily="34" charset="0"/>
                <a:hlinkClick r:id="rId5"/>
              </a:rPr>
              <a:t>Two-Stage Cooperative Intelligent Home Energy Management System for Optimal Scheduling</a:t>
            </a:r>
            <a:r>
              <a:rPr lang="en-US" altLang="zh-CN" b="1" i="0" u="none" strike="noStrike" dirty="0">
                <a:solidFill>
                  <a:srgbClr val="006699"/>
                </a:solidFill>
                <a:effectLst/>
                <a:latin typeface="Arial" panose="020B0604020202020204" pitchFamily="34" charset="0"/>
              </a:rPr>
              <a:t>      5</a:t>
            </a:r>
            <a:r>
              <a:rPr lang="zh-CN" altLang="en-US" b="1" i="0" u="none" strike="noStrike" dirty="0">
                <a:solidFill>
                  <a:srgbClr val="006699"/>
                </a:solidFill>
                <a:effectLst/>
                <a:latin typeface="Arial" panose="020B0604020202020204" pitchFamily="34" charset="0"/>
              </a:rPr>
              <a:t>作，</a:t>
            </a:r>
            <a:r>
              <a:rPr lang="en-US" altLang="zh-CN" b="0" i="0" u="none" strike="noStrike" dirty="0">
                <a:solidFill>
                  <a:srgbClr val="006699"/>
                </a:solidFill>
                <a:effectLst/>
                <a:latin typeface="Arial" panose="020B0604020202020204" pitchFamily="34" charset="0"/>
                <a:hlinkClick r:id="rId6"/>
              </a:rPr>
              <a:t>IEEE Transactions on Industry Applications</a:t>
            </a:r>
            <a:r>
              <a:rPr lang="en-US" altLang="zh-CN" b="0" i="0" u="none" strike="noStrike" dirty="0">
                <a:solidFill>
                  <a:srgbClr val="006699"/>
                </a:solidFill>
                <a:effectLst/>
                <a:latin typeface="Arial" panose="020B0604020202020204" pitchFamily="34" charset="0"/>
              </a:rPr>
              <a:t>   2022</a:t>
            </a:r>
            <a:endParaRPr lang="en-US" altLang="zh-CN" b="1" i="0" dirty="0">
              <a:solidFill>
                <a:srgbClr val="333333"/>
              </a:solidFill>
              <a:effectLst/>
              <a:latin typeface="Arial" panose="020B0604020202020204" pitchFamily="34" charset="0"/>
            </a:endParaRPr>
          </a:p>
        </p:txBody>
      </p:sp>
      <p:sp>
        <p:nvSpPr>
          <p:cNvPr id="15" name="文本框 14">
            <a:extLst>
              <a:ext uri="{FF2B5EF4-FFF2-40B4-BE49-F238E27FC236}">
                <a16:creationId xmlns:a16="http://schemas.microsoft.com/office/drawing/2014/main" id="{FE36D810-775A-E00A-A121-7948491C3326}"/>
              </a:ext>
            </a:extLst>
          </p:cNvPr>
          <p:cNvSpPr txBox="1"/>
          <p:nvPr/>
        </p:nvSpPr>
        <p:spPr>
          <a:xfrm>
            <a:off x="4641055" y="2024360"/>
            <a:ext cx="6946107" cy="923330"/>
          </a:xfrm>
          <a:prstGeom prst="rect">
            <a:avLst/>
          </a:prstGeom>
          <a:noFill/>
        </p:spPr>
        <p:txBody>
          <a:bodyPr wrap="square">
            <a:spAutoFit/>
          </a:bodyPr>
          <a:lstStyle/>
          <a:p>
            <a:pPr algn="l"/>
            <a:r>
              <a:rPr lang="en-US" altLang="zh-CN" b="1" i="0" u="none" strike="noStrike" dirty="0">
                <a:solidFill>
                  <a:srgbClr val="006699"/>
                </a:solidFill>
                <a:effectLst/>
                <a:latin typeface="Arial" panose="020B0604020202020204" pitchFamily="34" charset="0"/>
                <a:hlinkClick r:id="rId7"/>
              </a:rPr>
              <a:t>An Improved Two-Stage Deep Reinforcement Learning Approach for Regulation Service Disaggregation in a Virtual Power Plant</a:t>
            </a:r>
            <a:r>
              <a:rPr lang="en-US" altLang="zh-CN" b="1" i="0" u="none" strike="noStrike" dirty="0">
                <a:solidFill>
                  <a:srgbClr val="006699"/>
                </a:solidFill>
                <a:effectLst/>
                <a:latin typeface="Arial" panose="020B0604020202020204" pitchFamily="34" charset="0"/>
              </a:rPr>
              <a:t>   1</a:t>
            </a:r>
            <a:r>
              <a:rPr lang="zh-CN" altLang="en-US" b="1" i="0" u="none" strike="noStrike" dirty="0">
                <a:solidFill>
                  <a:srgbClr val="006699"/>
                </a:solidFill>
                <a:effectLst/>
                <a:latin typeface="Arial" panose="020B0604020202020204" pitchFamily="34" charset="0"/>
              </a:rPr>
              <a:t>作， </a:t>
            </a:r>
            <a:r>
              <a:rPr lang="en-US" altLang="zh-CN" b="1" i="0" u="none" strike="noStrike" dirty="0">
                <a:solidFill>
                  <a:srgbClr val="006699"/>
                </a:solidFill>
                <a:effectLst/>
                <a:latin typeface="Arial" panose="020B0604020202020204" pitchFamily="34" charset="0"/>
              </a:rPr>
              <a:t>2022</a:t>
            </a:r>
            <a:endParaRPr lang="en-US" altLang="zh-CN" b="1" i="0" dirty="0">
              <a:solidFill>
                <a:srgbClr val="333333"/>
              </a:solidFill>
              <a:effectLst/>
              <a:latin typeface="Arial" panose="020B0604020202020204" pitchFamily="34" charset="0"/>
            </a:endParaRPr>
          </a:p>
        </p:txBody>
      </p:sp>
      <p:sp>
        <p:nvSpPr>
          <p:cNvPr id="17" name="文本框 16">
            <a:extLst>
              <a:ext uri="{FF2B5EF4-FFF2-40B4-BE49-F238E27FC236}">
                <a16:creationId xmlns:a16="http://schemas.microsoft.com/office/drawing/2014/main" id="{DE9ADC09-5502-18E3-8175-C4E6FA3BFAB3}"/>
              </a:ext>
            </a:extLst>
          </p:cNvPr>
          <p:cNvSpPr txBox="1"/>
          <p:nvPr/>
        </p:nvSpPr>
        <p:spPr>
          <a:xfrm>
            <a:off x="4631533" y="3009819"/>
            <a:ext cx="7169941" cy="923330"/>
          </a:xfrm>
          <a:prstGeom prst="rect">
            <a:avLst/>
          </a:prstGeom>
          <a:noFill/>
        </p:spPr>
        <p:txBody>
          <a:bodyPr wrap="square">
            <a:spAutoFit/>
          </a:bodyPr>
          <a:lstStyle/>
          <a:p>
            <a:pPr algn="l"/>
            <a:r>
              <a:rPr lang="en-US" altLang="zh-CN" b="1" i="0" u="none" strike="noStrike" dirty="0">
                <a:solidFill>
                  <a:srgbClr val="006699"/>
                </a:solidFill>
                <a:effectLst/>
                <a:latin typeface="Arial" panose="020B0604020202020204" pitchFamily="34" charset="0"/>
                <a:hlinkClick r:id="rId8"/>
              </a:rPr>
              <a:t>Two-Stage Cooperative Operation Strategy for Home Management Systems with Smart Appliances</a:t>
            </a:r>
            <a:r>
              <a:rPr lang="en-US" altLang="zh-CN" b="1" i="0" u="none" strike="noStrike" dirty="0">
                <a:solidFill>
                  <a:srgbClr val="006699"/>
                </a:solidFill>
                <a:effectLst/>
                <a:latin typeface="Arial" panose="020B0604020202020204" pitchFamily="34" charset="0"/>
              </a:rPr>
              <a:t>   3</a:t>
            </a:r>
            <a:r>
              <a:rPr lang="zh-CN" altLang="en-US" b="1" i="0" u="none" strike="noStrike" dirty="0">
                <a:solidFill>
                  <a:srgbClr val="006699"/>
                </a:solidFill>
                <a:effectLst/>
                <a:latin typeface="Arial" panose="020B0604020202020204" pitchFamily="34" charset="0"/>
              </a:rPr>
              <a:t>作，</a:t>
            </a:r>
            <a:r>
              <a:rPr lang="en-US" altLang="zh-CN" b="0" i="0" u="sng" dirty="0">
                <a:solidFill>
                  <a:srgbClr val="333333"/>
                </a:solidFill>
                <a:effectLst/>
                <a:latin typeface="Arial" panose="020B0604020202020204" pitchFamily="34" charset="0"/>
                <a:hlinkClick r:id="rId9"/>
              </a:rPr>
              <a:t>2021 6th International Conference on Power and Renewable Energy (ICPRE)</a:t>
            </a:r>
            <a:endParaRPr lang="en-US" altLang="zh-CN" b="1" i="0" dirty="0">
              <a:solidFill>
                <a:srgbClr val="333333"/>
              </a:solidFill>
              <a:effectLst/>
              <a:latin typeface="Arial" panose="020B0604020202020204" pitchFamily="34" charset="0"/>
            </a:endParaRPr>
          </a:p>
        </p:txBody>
      </p:sp>
      <p:sp>
        <p:nvSpPr>
          <p:cNvPr id="19" name="文本框 18">
            <a:extLst>
              <a:ext uri="{FF2B5EF4-FFF2-40B4-BE49-F238E27FC236}">
                <a16:creationId xmlns:a16="http://schemas.microsoft.com/office/drawing/2014/main" id="{2DC364FF-3F80-F2CE-80F6-9786F18A51F2}"/>
              </a:ext>
            </a:extLst>
          </p:cNvPr>
          <p:cNvSpPr txBox="1"/>
          <p:nvPr/>
        </p:nvSpPr>
        <p:spPr>
          <a:xfrm>
            <a:off x="4631533" y="3988355"/>
            <a:ext cx="7112792" cy="923330"/>
          </a:xfrm>
          <a:prstGeom prst="rect">
            <a:avLst/>
          </a:prstGeom>
          <a:noFill/>
        </p:spPr>
        <p:txBody>
          <a:bodyPr wrap="square">
            <a:spAutoFit/>
          </a:bodyPr>
          <a:lstStyle/>
          <a:p>
            <a:pPr algn="l"/>
            <a:r>
              <a:rPr lang="en-US" altLang="zh-CN" b="1" i="0" u="sng" dirty="0">
                <a:solidFill>
                  <a:srgbClr val="333333"/>
                </a:solidFill>
                <a:effectLst/>
                <a:latin typeface="Arial" panose="020B0604020202020204" pitchFamily="34" charset="0"/>
                <a:hlinkClick r:id="rId10"/>
              </a:rPr>
              <a:t>Coordinated Operation Strategy for a Virtual Power Plant With Multiple DER Aggregators</a:t>
            </a:r>
            <a:r>
              <a:rPr lang="en-US" altLang="zh-CN" b="1" i="0" u="sng" dirty="0">
                <a:solidFill>
                  <a:srgbClr val="333333"/>
                </a:solidFill>
                <a:effectLst/>
                <a:latin typeface="Arial" panose="020B0604020202020204" pitchFamily="34" charset="0"/>
              </a:rPr>
              <a:t>   1</a:t>
            </a:r>
            <a:r>
              <a:rPr lang="zh-CN" altLang="en-US" b="1" i="0" u="sng" dirty="0">
                <a:solidFill>
                  <a:srgbClr val="333333"/>
                </a:solidFill>
                <a:effectLst/>
                <a:latin typeface="Arial" panose="020B0604020202020204" pitchFamily="34" charset="0"/>
              </a:rPr>
              <a:t>作，</a:t>
            </a:r>
            <a:r>
              <a:rPr lang="en-US" altLang="zh-CN" b="0" i="0" u="none" strike="noStrike" dirty="0">
                <a:solidFill>
                  <a:srgbClr val="006699"/>
                </a:solidFill>
                <a:effectLst/>
                <a:latin typeface="Arial" panose="020B0604020202020204" pitchFamily="34" charset="0"/>
                <a:hlinkClick r:id="rId11"/>
              </a:rPr>
              <a:t>IEEE Transactions on Sustainable Energy</a:t>
            </a:r>
            <a:r>
              <a:rPr lang="en-US" altLang="zh-CN" b="0" i="0" u="none" strike="noStrike" dirty="0">
                <a:solidFill>
                  <a:srgbClr val="006699"/>
                </a:solidFill>
                <a:effectLst/>
                <a:latin typeface="Arial" panose="020B0604020202020204" pitchFamily="34" charset="0"/>
              </a:rPr>
              <a:t>    2021</a:t>
            </a:r>
            <a:endParaRPr lang="en-US" altLang="zh-CN" b="1" i="0" dirty="0">
              <a:solidFill>
                <a:srgbClr val="333333"/>
              </a:solidFill>
              <a:effectLst/>
              <a:latin typeface="Arial" panose="020B0604020202020204" pitchFamily="34" charset="0"/>
            </a:endParaRPr>
          </a:p>
        </p:txBody>
      </p:sp>
      <p:sp>
        <p:nvSpPr>
          <p:cNvPr id="21" name="文本框 20">
            <a:extLst>
              <a:ext uri="{FF2B5EF4-FFF2-40B4-BE49-F238E27FC236}">
                <a16:creationId xmlns:a16="http://schemas.microsoft.com/office/drawing/2014/main" id="{A273D1EF-316A-B6F1-1078-1AB35036C6E9}"/>
              </a:ext>
            </a:extLst>
          </p:cNvPr>
          <p:cNvSpPr txBox="1"/>
          <p:nvPr/>
        </p:nvSpPr>
        <p:spPr>
          <a:xfrm>
            <a:off x="4631533" y="4939961"/>
            <a:ext cx="7169940" cy="923330"/>
          </a:xfrm>
          <a:prstGeom prst="rect">
            <a:avLst/>
          </a:prstGeom>
          <a:noFill/>
        </p:spPr>
        <p:txBody>
          <a:bodyPr wrap="square">
            <a:spAutoFit/>
          </a:bodyPr>
          <a:lstStyle/>
          <a:p>
            <a:pPr algn="l"/>
            <a:r>
              <a:rPr lang="en-US" altLang="zh-CN" b="1" i="0" u="none" strike="noStrike" dirty="0">
                <a:solidFill>
                  <a:srgbClr val="006699"/>
                </a:solidFill>
                <a:effectLst/>
                <a:latin typeface="Arial" panose="020B0604020202020204" pitchFamily="34" charset="0"/>
                <a:hlinkClick r:id="rId12"/>
              </a:rPr>
              <a:t>Aggregate Operation Model for Numerous Small-Capacity Distributed Energy Resources Considering Uncertainty</a:t>
            </a:r>
            <a:r>
              <a:rPr lang="en-US" altLang="zh-CN" b="1" i="0" u="none" strike="noStrike" dirty="0">
                <a:solidFill>
                  <a:srgbClr val="006699"/>
                </a:solidFill>
                <a:effectLst/>
                <a:latin typeface="Arial" panose="020B0604020202020204" pitchFamily="34" charset="0"/>
              </a:rPr>
              <a:t>   1</a:t>
            </a:r>
            <a:r>
              <a:rPr lang="zh-CN" altLang="en-US" b="1" i="0" u="none" strike="noStrike" dirty="0">
                <a:solidFill>
                  <a:srgbClr val="006699"/>
                </a:solidFill>
                <a:effectLst/>
                <a:latin typeface="Arial" panose="020B0604020202020204" pitchFamily="34" charset="0"/>
              </a:rPr>
              <a:t>作，</a:t>
            </a:r>
            <a:r>
              <a:rPr lang="en-US" altLang="zh-CN" b="1" i="0" u="none" strike="noStrike" dirty="0">
                <a:solidFill>
                  <a:srgbClr val="006699"/>
                </a:solidFill>
                <a:effectLst/>
                <a:latin typeface="Arial" panose="020B0604020202020204" pitchFamily="34" charset="0"/>
              </a:rPr>
              <a:t>2021</a:t>
            </a:r>
            <a:r>
              <a:rPr lang="zh-CN" altLang="en-US" b="1" i="0" u="none" strike="noStrike" dirty="0">
                <a:solidFill>
                  <a:srgbClr val="006699"/>
                </a:solidFill>
                <a:effectLst/>
                <a:latin typeface="Arial" panose="020B0604020202020204" pitchFamily="34" charset="0"/>
              </a:rPr>
              <a:t>，</a:t>
            </a:r>
            <a:r>
              <a:rPr lang="en-US" altLang="zh-CN" b="0" i="0" u="none" strike="noStrike" dirty="0">
                <a:solidFill>
                  <a:srgbClr val="006699"/>
                </a:solidFill>
                <a:effectLst/>
                <a:latin typeface="Arial" panose="020B0604020202020204" pitchFamily="34" charset="0"/>
                <a:hlinkClick r:id="rId13"/>
              </a:rPr>
              <a:t>IEEE Transactions on Smart Grid</a:t>
            </a:r>
            <a:endParaRPr lang="en-US" altLang="zh-CN" b="1" i="0"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val="34744464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161133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Design</a:t>
            </a:r>
          </a:p>
        </p:txBody>
      </p:sp>
      <p:sp>
        <p:nvSpPr>
          <p:cNvPr id="8" name="文本框 7">
            <a:extLst>
              <a:ext uri="{FF2B5EF4-FFF2-40B4-BE49-F238E27FC236}">
                <a16:creationId xmlns:a16="http://schemas.microsoft.com/office/drawing/2014/main" id="{5D418B33-B5A8-7F72-0333-084372E8A1C5}"/>
              </a:ext>
            </a:extLst>
          </p:cNvPr>
          <p:cNvSpPr txBox="1"/>
          <p:nvPr/>
        </p:nvSpPr>
        <p:spPr>
          <a:xfrm>
            <a:off x="638175" y="1147785"/>
            <a:ext cx="10853738" cy="369332"/>
          </a:xfrm>
          <a:prstGeom prst="rect">
            <a:avLst/>
          </a:prstGeom>
          <a:noFill/>
        </p:spPr>
        <p:txBody>
          <a:bodyPr wrap="square">
            <a:spAutoFit/>
          </a:bodyPr>
          <a:lstStyle/>
          <a:p>
            <a:r>
              <a:rPr lang="en-US" altLang="zh-CN" sz="1800" dirty="0">
                <a:effectLst/>
              </a:rPr>
              <a:t>B. </a:t>
            </a:r>
            <a:r>
              <a:rPr lang="zh-CN" altLang="en-US" sz="1800" dirty="0">
                <a:effectLst/>
              </a:rPr>
              <a:t>提出的 </a:t>
            </a:r>
            <a:r>
              <a:rPr lang="en-US" altLang="zh-CN" sz="1800" dirty="0">
                <a:effectLst/>
              </a:rPr>
              <a:t>SAM-SAC </a:t>
            </a:r>
            <a:r>
              <a:rPr lang="zh-CN" altLang="en-US" sz="1800" dirty="0">
                <a:effectLst/>
              </a:rPr>
              <a:t>算法</a:t>
            </a:r>
            <a:r>
              <a:rPr lang="zh-CN" altLang="en-US" dirty="0"/>
              <a:t> </a:t>
            </a:r>
          </a:p>
        </p:txBody>
      </p:sp>
      <p:sp>
        <p:nvSpPr>
          <p:cNvPr id="9" name="文本框 8">
            <a:extLst>
              <a:ext uri="{FF2B5EF4-FFF2-40B4-BE49-F238E27FC236}">
                <a16:creationId xmlns:a16="http://schemas.microsoft.com/office/drawing/2014/main" id="{114E6BFA-81AA-34B7-7100-263F18092684}"/>
              </a:ext>
            </a:extLst>
          </p:cNvPr>
          <p:cNvSpPr txBox="1"/>
          <p:nvPr/>
        </p:nvSpPr>
        <p:spPr>
          <a:xfrm>
            <a:off x="859632" y="1557983"/>
            <a:ext cx="6507956" cy="4620624"/>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zh-CN" sz="1800" dirty="0">
                <a:effectLst/>
              </a:rPr>
              <a:t>SAM</a:t>
            </a:r>
            <a:r>
              <a:rPr lang="zh-CN" altLang="en-US" sz="1800" dirty="0">
                <a:effectLst/>
              </a:rPr>
              <a:t>方法可以提高神经网络的模型鲁棒性和泛化性能。</a:t>
            </a:r>
            <a:r>
              <a:rPr lang="zh-CN" altLang="en-US" dirty="0"/>
              <a:t> </a:t>
            </a:r>
            <a:endParaRPr lang="en-US" altLang="zh-CN" dirty="0"/>
          </a:p>
          <a:p>
            <a:pPr marL="285750" indent="-285750">
              <a:lnSpc>
                <a:spcPct val="150000"/>
              </a:lnSpc>
              <a:buFont typeface="Wingdings" panose="05000000000000000000" pitchFamily="2" charset="2"/>
              <a:buChar char="Ø"/>
            </a:pPr>
            <a:r>
              <a:rPr lang="en-US" altLang="zh-CN" sz="1800" dirty="0">
                <a:effectLst/>
              </a:rPr>
              <a:t>Q </a:t>
            </a:r>
            <a:r>
              <a:rPr lang="zh-CN" altLang="en-US" sz="1800" dirty="0">
                <a:effectLst/>
              </a:rPr>
              <a:t>网络的目的是通过拟合 </a:t>
            </a:r>
            <a:r>
              <a:rPr lang="en-US" altLang="zh-CN" sz="1800" dirty="0">
                <a:effectLst/>
              </a:rPr>
              <a:t>DRL </a:t>
            </a:r>
            <a:r>
              <a:rPr lang="zh-CN" altLang="en-US" sz="1800" dirty="0">
                <a:effectLst/>
              </a:rPr>
              <a:t>算法的环境来预测未来的奖励。</a:t>
            </a:r>
            <a:r>
              <a:rPr lang="zh-CN" altLang="en-US" dirty="0"/>
              <a:t> </a:t>
            </a:r>
            <a:r>
              <a:rPr lang="en-US" altLang="zh-CN" sz="1800" dirty="0">
                <a:effectLst/>
              </a:rPr>
              <a:t>SAM</a:t>
            </a:r>
            <a:r>
              <a:rPr lang="zh-CN" altLang="en-US" sz="1800" dirty="0">
                <a:effectLst/>
              </a:rPr>
              <a:t>方法可以帮助</a:t>
            </a:r>
            <a:r>
              <a:rPr lang="en-US" altLang="zh-CN" sz="1800" dirty="0">
                <a:effectLst/>
              </a:rPr>
              <a:t>Q</a:t>
            </a:r>
            <a:r>
              <a:rPr lang="zh-CN" altLang="en-US" sz="1800" dirty="0">
                <a:effectLst/>
              </a:rPr>
              <a:t>网络提供更高的鲁棒性和对环境噪声和参数干扰的适应性。因此，</a:t>
            </a:r>
            <a:r>
              <a:rPr lang="en-US" altLang="zh-CN" sz="1800" dirty="0">
                <a:effectLst/>
              </a:rPr>
              <a:t>SAM</a:t>
            </a:r>
            <a:r>
              <a:rPr lang="zh-CN" altLang="en-US" sz="1800" dirty="0">
                <a:effectLst/>
              </a:rPr>
              <a:t>方法的技术优势与</a:t>
            </a:r>
            <a:r>
              <a:rPr lang="en-US" altLang="zh-CN" sz="1800" dirty="0">
                <a:effectLst/>
              </a:rPr>
              <a:t>Q</a:t>
            </a:r>
            <a:r>
              <a:rPr lang="zh-CN" altLang="en-US" sz="1800" dirty="0">
                <a:effectLst/>
              </a:rPr>
              <a:t>网络的功能和目的非常吻合。</a:t>
            </a:r>
            <a:endParaRPr lang="en-US" altLang="zh-CN" sz="1800" dirty="0">
              <a:effectLst/>
            </a:endParaRPr>
          </a:p>
          <a:p>
            <a:pPr marL="285750" indent="-285750">
              <a:lnSpc>
                <a:spcPct val="150000"/>
              </a:lnSpc>
              <a:buFont typeface="Wingdings" panose="05000000000000000000" pitchFamily="2" charset="2"/>
              <a:buChar char="Ø"/>
            </a:pPr>
            <a:r>
              <a:rPr lang="zh-CN" altLang="en-US" sz="1800" dirty="0">
                <a:effectLst/>
              </a:rPr>
              <a:t>尽管如此，策略网络旨在通过最小化 </a:t>
            </a:r>
            <a:r>
              <a:rPr lang="en-US" altLang="zh-CN" sz="1800" dirty="0" err="1">
                <a:effectLst/>
              </a:rPr>
              <a:t>Kullback-Leibler</a:t>
            </a:r>
            <a:r>
              <a:rPr lang="en-US" altLang="zh-CN" sz="1800" dirty="0">
                <a:effectLst/>
              </a:rPr>
              <a:t> </a:t>
            </a:r>
            <a:r>
              <a:rPr lang="zh-CN" altLang="en-US" sz="1800" dirty="0">
                <a:effectLst/>
              </a:rPr>
              <a:t>散度来更新控制策略，这不需要拟合或预测 </a:t>
            </a:r>
            <a:r>
              <a:rPr lang="en-US" altLang="zh-CN" sz="1800" dirty="0">
                <a:effectLst/>
              </a:rPr>
              <a:t>DRL </a:t>
            </a:r>
            <a:r>
              <a:rPr lang="zh-CN" altLang="en-US" sz="1800" dirty="0">
                <a:effectLst/>
              </a:rPr>
              <a:t>算法的环境。因此，策略网络的功能与</a:t>
            </a:r>
            <a:r>
              <a:rPr lang="en-US" altLang="zh-CN" sz="1800" dirty="0">
                <a:effectLst/>
              </a:rPr>
              <a:t>SAM</a:t>
            </a:r>
            <a:r>
              <a:rPr lang="zh-CN" altLang="en-US" sz="1800" dirty="0">
                <a:effectLst/>
              </a:rPr>
              <a:t>方法的技术优势不匹配。</a:t>
            </a:r>
            <a:endParaRPr lang="en-US" altLang="zh-CN" sz="1800" dirty="0">
              <a:effectLst/>
            </a:endParaRPr>
          </a:p>
          <a:p>
            <a:pPr marL="285750" indent="-285750">
              <a:lnSpc>
                <a:spcPct val="150000"/>
              </a:lnSpc>
              <a:buFont typeface="Wingdings" panose="05000000000000000000" pitchFamily="2" charset="2"/>
              <a:buChar char="Ø"/>
            </a:pPr>
            <a:r>
              <a:rPr lang="zh-CN" altLang="en-US" sz="1800" dirty="0">
                <a:effectLst/>
              </a:rPr>
              <a:t>此外，解决</a:t>
            </a:r>
            <a:r>
              <a:rPr lang="en-US" altLang="zh-CN" sz="1800" dirty="0">
                <a:effectLst/>
              </a:rPr>
              <a:t>SAM</a:t>
            </a:r>
            <a:r>
              <a:rPr lang="zh-CN" altLang="en-US" sz="1800" dirty="0">
                <a:effectLst/>
              </a:rPr>
              <a:t>问题的两步迭代将引入额外的计算负担并降低训练效率。因此，在所提出的算法中，</a:t>
            </a:r>
            <a:r>
              <a:rPr lang="en-US" altLang="zh-CN" sz="1800" dirty="0">
                <a:effectLst/>
              </a:rPr>
              <a:t>SAM </a:t>
            </a:r>
            <a:r>
              <a:rPr lang="zh-CN" altLang="en-US" sz="1800" dirty="0">
                <a:effectLst/>
              </a:rPr>
              <a:t>方法仅用于 </a:t>
            </a:r>
            <a:r>
              <a:rPr lang="en-US" altLang="zh-CN" sz="1800" dirty="0">
                <a:effectLst/>
              </a:rPr>
              <a:t>Q </a:t>
            </a:r>
            <a:r>
              <a:rPr lang="zh-CN" altLang="en-US" sz="1800" dirty="0">
                <a:effectLst/>
              </a:rPr>
              <a:t>网络。</a:t>
            </a:r>
            <a:r>
              <a:rPr lang="zh-CN" altLang="en-US" dirty="0"/>
              <a:t> </a:t>
            </a:r>
          </a:p>
        </p:txBody>
      </p:sp>
      <p:pic>
        <p:nvPicPr>
          <p:cNvPr id="4" name="图片 3">
            <a:extLst>
              <a:ext uri="{FF2B5EF4-FFF2-40B4-BE49-F238E27FC236}">
                <a16:creationId xmlns:a16="http://schemas.microsoft.com/office/drawing/2014/main" id="{633965B4-DFD3-B050-95B4-0158728E16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43838" y="753113"/>
            <a:ext cx="3709987" cy="5563017"/>
          </a:xfrm>
          <a:prstGeom prst="rect">
            <a:avLst/>
          </a:prstGeom>
        </p:spPr>
      </p:pic>
    </p:spTree>
    <p:extLst>
      <p:ext uri="{BB962C8B-B14F-4D97-AF65-F5344CB8AC3E}">
        <p14:creationId xmlns:p14="http://schemas.microsoft.com/office/powerpoint/2010/main" val="14593276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161133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Design</a:t>
            </a:r>
          </a:p>
        </p:txBody>
      </p:sp>
      <p:sp>
        <p:nvSpPr>
          <p:cNvPr id="8" name="文本框 7">
            <a:extLst>
              <a:ext uri="{FF2B5EF4-FFF2-40B4-BE49-F238E27FC236}">
                <a16:creationId xmlns:a16="http://schemas.microsoft.com/office/drawing/2014/main" id="{5D418B33-B5A8-7F72-0333-084372E8A1C5}"/>
              </a:ext>
            </a:extLst>
          </p:cNvPr>
          <p:cNvSpPr txBox="1"/>
          <p:nvPr/>
        </p:nvSpPr>
        <p:spPr>
          <a:xfrm>
            <a:off x="638175" y="1147785"/>
            <a:ext cx="10853738" cy="369332"/>
          </a:xfrm>
          <a:prstGeom prst="rect">
            <a:avLst/>
          </a:prstGeom>
          <a:noFill/>
        </p:spPr>
        <p:txBody>
          <a:bodyPr wrap="square">
            <a:spAutoFit/>
          </a:bodyPr>
          <a:lstStyle/>
          <a:p>
            <a:r>
              <a:rPr lang="en-US" altLang="zh-CN" sz="1800" dirty="0">
                <a:effectLst/>
              </a:rPr>
              <a:t>C. </a:t>
            </a:r>
            <a:r>
              <a:rPr lang="zh-CN" altLang="en-US" sz="1800" dirty="0">
                <a:effectLst/>
              </a:rPr>
              <a:t>提议的 </a:t>
            </a:r>
            <a:r>
              <a:rPr lang="en-US" altLang="zh-CN" sz="1800" dirty="0">
                <a:effectLst/>
              </a:rPr>
              <a:t>DRL </a:t>
            </a:r>
            <a:r>
              <a:rPr lang="zh-CN" altLang="en-US" sz="1800" dirty="0">
                <a:effectLst/>
              </a:rPr>
              <a:t>方法的两阶段实施</a:t>
            </a:r>
            <a:r>
              <a:rPr lang="zh-CN" altLang="en-US" dirty="0"/>
              <a:t> </a:t>
            </a:r>
          </a:p>
        </p:txBody>
      </p:sp>
      <p:sp>
        <p:nvSpPr>
          <p:cNvPr id="10" name="文本框 9">
            <a:extLst>
              <a:ext uri="{FF2B5EF4-FFF2-40B4-BE49-F238E27FC236}">
                <a16:creationId xmlns:a16="http://schemas.microsoft.com/office/drawing/2014/main" id="{F7AE79A5-6F08-9DF7-DFE2-14EB625B502A}"/>
              </a:ext>
            </a:extLst>
          </p:cNvPr>
          <p:cNvSpPr txBox="1"/>
          <p:nvPr/>
        </p:nvSpPr>
        <p:spPr>
          <a:xfrm>
            <a:off x="916781" y="1571536"/>
            <a:ext cx="10479882" cy="1015663"/>
          </a:xfrm>
          <a:prstGeom prst="rect">
            <a:avLst/>
          </a:prstGeom>
          <a:noFill/>
        </p:spPr>
        <p:txBody>
          <a:bodyPr wrap="square">
            <a:spAutoFit/>
          </a:bodyPr>
          <a:lstStyle/>
          <a:p>
            <a:pPr marL="342900" indent="-342900">
              <a:buFont typeface="Wingdings" panose="05000000000000000000" pitchFamily="2" charset="2"/>
              <a:buChar char="p"/>
            </a:pPr>
            <a:r>
              <a:rPr lang="zh-CN" altLang="en-US" sz="2000" dirty="0">
                <a:effectLst/>
              </a:rPr>
              <a:t>提出的 </a:t>
            </a:r>
            <a:r>
              <a:rPr lang="en-US" altLang="zh-CN" sz="2000" dirty="0">
                <a:effectLst/>
              </a:rPr>
              <a:t>SAM-SAC </a:t>
            </a:r>
            <a:r>
              <a:rPr lang="zh-CN" altLang="en-US" sz="2000" dirty="0">
                <a:effectLst/>
              </a:rPr>
              <a:t>算法基于两阶段 </a:t>
            </a:r>
            <a:r>
              <a:rPr lang="en-US" altLang="zh-CN" sz="2000" dirty="0">
                <a:effectLst/>
              </a:rPr>
              <a:t>DRL </a:t>
            </a:r>
            <a:r>
              <a:rPr lang="zh-CN" altLang="en-US" sz="2000" dirty="0">
                <a:effectLst/>
              </a:rPr>
              <a:t>框架进行训练，如图 </a:t>
            </a:r>
            <a:r>
              <a:rPr lang="en-US" altLang="zh-CN" sz="2000" dirty="0">
                <a:effectLst/>
              </a:rPr>
              <a:t>2 </a:t>
            </a:r>
            <a:r>
              <a:rPr lang="zh-CN" altLang="en-US" sz="2000" dirty="0">
                <a:effectLst/>
              </a:rPr>
              <a:t>所示。该算法在离线模拟器中实现，先积累先验经验，为在线启动过程训练一个初始策略，然后将得到的控制策略转移到在线实现并不断更新</a:t>
            </a:r>
            <a:r>
              <a:rPr lang="zh-CN" altLang="en-US" sz="1800" dirty="0">
                <a:effectLst/>
              </a:rPr>
              <a:t>。</a:t>
            </a:r>
            <a:r>
              <a:rPr lang="zh-CN" altLang="en-US" dirty="0"/>
              <a:t> </a:t>
            </a:r>
          </a:p>
        </p:txBody>
      </p:sp>
      <p:pic>
        <p:nvPicPr>
          <p:cNvPr id="4" name="图片 3">
            <a:extLst>
              <a:ext uri="{FF2B5EF4-FFF2-40B4-BE49-F238E27FC236}">
                <a16:creationId xmlns:a16="http://schemas.microsoft.com/office/drawing/2014/main" id="{A02419AF-3050-174A-2FB1-CB47451DCA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9285" y="2542828"/>
            <a:ext cx="5247477" cy="3710394"/>
          </a:xfrm>
          <a:prstGeom prst="rect">
            <a:avLst/>
          </a:prstGeom>
        </p:spPr>
      </p:pic>
    </p:spTree>
    <p:extLst>
      <p:ext uri="{BB962C8B-B14F-4D97-AF65-F5344CB8AC3E}">
        <p14:creationId xmlns:p14="http://schemas.microsoft.com/office/powerpoint/2010/main" val="3750964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161133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Design</a:t>
            </a:r>
          </a:p>
        </p:txBody>
      </p:sp>
      <p:sp>
        <p:nvSpPr>
          <p:cNvPr id="8" name="文本框 7">
            <a:extLst>
              <a:ext uri="{FF2B5EF4-FFF2-40B4-BE49-F238E27FC236}">
                <a16:creationId xmlns:a16="http://schemas.microsoft.com/office/drawing/2014/main" id="{5D418B33-B5A8-7F72-0333-084372E8A1C5}"/>
              </a:ext>
            </a:extLst>
          </p:cNvPr>
          <p:cNvSpPr txBox="1"/>
          <p:nvPr/>
        </p:nvSpPr>
        <p:spPr>
          <a:xfrm>
            <a:off x="638175" y="1147785"/>
            <a:ext cx="10853738" cy="369332"/>
          </a:xfrm>
          <a:prstGeom prst="rect">
            <a:avLst/>
          </a:prstGeom>
          <a:noFill/>
        </p:spPr>
        <p:txBody>
          <a:bodyPr wrap="square">
            <a:spAutoFit/>
          </a:bodyPr>
          <a:lstStyle/>
          <a:p>
            <a:r>
              <a:rPr lang="en-US" altLang="zh-CN" sz="1800" dirty="0">
                <a:effectLst/>
              </a:rPr>
              <a:t>C. </a:t>
            </a:r>
            <a:r>
              <a:rPr lang="zh-CN" altLang="en-US" sz="1800" dirty="0">
                <a:effectLst/>
              </a:rPr>
              <a:t>提议的 </a:t>
            </a:r>
            <a:r>
              <a:rPr lang="en-US" altLang="zh-CN" sz="1800" dirty="0">
                <a:effectLst/>
              </a:rPr>
              <a:t>DRL </a:t>
            </a:r>
            <a:r>
              <a:rPr lang="zh-CN" altLang="en-US" sz="1800" dirty="0">
                <a:effectLst/>
              </a:rPr>
              <a:t>方法的两阶段实施</a:t>
            </a:r>
            <a:r>
              <a:rPr lang="zh-CN" altLang="en-US" dirty="0"/>
              <a:t> </a:t>
            </a:r>
          </a:p>
        </p:txBody>
      </p:sp>
      <p:sp>
        <p:nvSpPr>
          <p:cNvPr id="9" name="文本框 8">
            <a:extLst>
              <a:ext uri="{FF2B5EF4-FFF2-40B4-BE49-F238E27FC236}">
                <a16:creationId xmlns:a16="http://schemas.microsoft.com/office/drawing/2014/main" id="{114E6BFA-81AA-34B7-7100-263F18092684}"/>
              </a:ext>
            </a:extLst>
          </p:cNvPr>
          <p:cNvSpPr txBox="1"/>
          <p:nvPr/>
        </p:nvSpPr>
        <p:spPr>
          <a:xfrm>
            <a:off x="960652" y="1679042"/>
            <a:ext cx="10415587" cy="4401205"/>
          </a:xfrm>
          <a:prstGeom prst="rect">
            <a:avLst/>
          </a:prstGeom>
          <a:noFill/>
        </p:spPr>
        <p:txBody>
          <a:bodyPr wrap="square">
            <a:spAutoFit/>
          </a:bodyPr>
          <a:lstStyle/>
          <a:p>
            <a:pPr marL="342900" indent="-342900">
              <a:buFont typeface="Wingdings" panose="05000000000000000000" pitchFamily="2" charset="2"/>
              <a:buChar char="p"/>
            </a:pPr>
            <a:r>
              <a:rPr lang="zh-CN" altLang="en-US" sz="2000" dirty="0">
                <a:effectLst/>
              </a:rPr>
              <a:t>在离线训练阶段，在离线模拟器中制定一个虚拟环境来逼近实际环境。 奖励和状态变量来源于在离线模拟器中观察虚拟环境。动作变量被转换为向可控单元发出的调节命令并在离线模拟器中实施。</a:t>
            </a:r>
            <a:endParaRPr lang="en-US" altLang="zh-CN" sz="2000" dirty="0">
              <a:effectLst/>
            </a:endParaRPr>
          </a:p>
          <a:p>
            <a:pPr marL="342900" indent="-342900">
              <a:buFont typeface="Wingdings" panose="05000000000000000000" pitchFamily="2" charset="2"/>
              <a:buChar char="p"/>
            </a:pPr>
            <a:r>
              <a:rPr lang="zh-CN" altLang="en-US" sz="2000" dirty="0">
                <a:effectLst/>
              </a:rPr>
              <a:t>提出的 </a:t>
            </a:r>
            <a:r>
              <a:rPr lang="en-US" altLang="zh-CN" sz="2000" dirty="0">
                <a:effectLst/>
              </a:rPr>
              <a:t>DRL </a:t>
            </a:r>
            <a:r>
              <a:rPr lang="zh-CN" altLang="en-US" sz="2000" dirty="0">
                <a:effectLst/>
              </a:rPr>
              <a:t>方法是基于 </a:t>
            </a:r>
            <a:r>
              <a:rPr lang="en-US" altLang="zh-CN" sz="2000" dirty="0">
                <a:effectLst/>
              </a:rPr>
              <a:t>actor-critic </a:t>
            </a:r>
            <a:r>
              <a:rPr lang="zh-CN" altLang="en-US" sz="2000" dirty="0">
                <a:effectLst/>
              </a:rPr>
              <a:t>框架实施的，以训练 </a:t>
            </a:r>
            <a:r>
              <a:rPr lang="en-US" altLang="zh-CN" sz="2000" dirty="0">
                <a:effectLst/>
              </a:rPr>
              <a:t>VPP </a:t>
            </a:r>
            <a:r>
              <a:rPr lang="zh-CN" altLang="en-US" sz="2000" dirty="0">
                <a:effectLst/>
              </a:rPr>
              <a:t>分解策略。该算法有两类神经网络，即</a:t>
            </a:r>
            <a:r>
              <a:rPr lang="en-US" altLang="zh-CN" sz="2000" dirty="0">
                <a:effectLst/>
              </a:rPr>
              <a:t>Q</a:t>
            </a:r>
            <a:r>
              <a:rPr lang="zh-CN" altLang="en-US" sz="2000" dirty="0">
                <a:effectLst/>
              </a:rPr>
              <a:t>网络和策略网络。 </a:t>
            </a:r>
            <a:r>
              <a:rPr lang="en-US" altLang="zh-CN" sz="2000" dirty="0">
                <a:effectLst/>
              </a:rPr>
              <a:t>Q </a:t>
            </a:r>
            <a:r>
              <a:rPr lang="zh-CN" altLang="en-US" sz="2000" dirty="0">
                <a:effectLst/>
              </a:rPr>
              <a:t>网络接受状态</a:t>
            </a:r>
            <a:r>
              <a:rPr lang="en-US" altLang="zh-CN" sz="2000" dirty="0">
                <a:effectLst/>
              </a:rPr>
              <a:t>-</a:t>
            </a:r>
            <a:r>
              <a:rPr lang="zh-CN" altLang="en-US" sz="2000" dirty="0">
                <a:effectLst/>
              </a:rPr>
              <a:t>动作对 </a:t>
            </a:r>
            <a:r>
              <a:rPr lang="en-US" altLang="zh-CN" sz="2000" dirty="0">
                <a:effectLst/>
              </a:rPr>
              <a:t>(</a:t>
            </a:r>
            <a:r>
              <a:rPr lang="en-US" altLang="zh-CN" sz="2000" dirty="0" err="1">
                <a:effectLst/>
              </a:rPr>
              <a:t>sτ</a:t>
            </a:r>
            <a:r>
              <a:rPr lang="en-US" altLang="zh-CN" sz="2000" dirty="0">
                <a:effectLst/>
              </a:rPr>
              <a:t> , </a:t>
            </a:r>
            <a:r>
              <a:rPr lang="en-US" altLang="zh-CN" sz="2000" dirty="0" err="1">
                <a:effectLst/>
              </a:rPr>
              <a:t>aτ</a:t>
            </a:r>
            <a:r>
              <a:rPr lang="en-US" altLang="zh-CN" sz="2000" dirty="0">
                <a:effectLst/>
              </a:rPr>
              <a:t> ) </a:t>
            </a:r>
            <a:r>
              <a:rPr lang="zh-CN" altLang="en-US" sz="2000" dirty="0">
                <a:effectLst/>
              </a:rPr>
              <a:t>并输出软 </a:t>
            </a:r>
            <a:r>
              <a:rPr lang="en-US" altLang="zh-CN" sz="2000" dirty="0">
                <a:effectLst/>
              </a:rPr>
              <a:t>Q </a:t>
            </a:r>
            <a:r>
              <a:rPr lang="zh-CN" altLang="en-US" sz="2000" dirty="0">
                <a:effectLst/>
              </a:rPr>
              <a:t>函数以近似来自环境的奖励。策略网络接收状态变量，输出动作分布的均值和偏差。策略网络和 </a:t>
            </a:r>
            <a:r>
              <a:rPr lang="en-US" altLang="zh-CN" sz="2000" dirty="0">
                <a:effectLst/>
              </a:rPr>
              <a:t>Q </a:t>
            </a:r>
            <a:r>
              <a:rPr lang="zh-CN" altLang="en-US" sz="2000" dirty="0">
                <a:effectLst/>
              </a:rPr>
              <a:t>网络的损失函数在 </a:t>
            </a:r>
            <a:r>
              <a:rPr lang="en-US" altLang="zh-CN" sz="2000" dirty="0">
                <a:effectLst/>
              </a:rPr>
              <a:t>(28) </a:t>
            </a:r>
            <a:r>
              <a:rPr lang="zh-CN" altLang="en-US" sz="2000" dirty="0">
                <a:effectLst/>
              </a:rPr>
              <a:t>和 </a:t>
            </a:r>
            <a:r>
              <a:rPr lang="en-US" altLang="zh-CN" sz="2000" dirty="0">
                <a:effectLst/>
              </a:rPr>
              <a:t>(35) </a:t>
            </a:r>
            <a:r>
              <a:rPr lang="zh-CN" altLang="en-US" sz="2000" dirty="0">
                <a:effectLst/>
              </a:rPr>
              <a:t>中列出。这些神经网络的参数使用算法 </a:t>
            </a:r>
            <a:r>
              <a:rPr lang="en-US" altLang="zh-CN" sz="2000" dirty="0">
                <a:effectLst/>
              </a:rPr>
              <a:t>1 </a:t>
            </a:r>
            <a:r>
              <a:rPr lang="zh-CN" altLang="en-US" sz="2000" dirty="0">
                <a:effectLst/>
              </a:rPr>
              <a:t>中提出的 </a:t>
            </a:r>
            <a:r>
              <a:rPr lang="en-US" altLang="zh-CN" sz="2000" dirty="0">
                <a:effectLst/>
              </a:rPr>
              <a:t>SAM-SAC </a:t>
            </a:r>
            <a:r>
              <a:rPr lang="zh-CN" altLang="en-US" sz="2000" dirty="0">
                <a:effectLst/>
              </a:rPr>
              <a:t>算法进行更新。</a:t>
            </a:r>
          </a:p>
          <a:p>
            <a:pPr marL="342900" indent="-342900">
              <a:buFont typeface="Wingdings" panose="05000000000000000000" pitchFamily="2" charset="2"/>
              <a:buChar char="p"/>
            </a:pPr>
            <a:r>
              <a:rPr lang="zh-CN" altLang="en-US" sz="2000" dirty="0">
                <a:effectLst/>
              </a:rPr>
              <a:t>在离线模拟器中进行数据积累和策略训练后，将神经网络的参数转移到在线阶段并在实际环境中不断更新。</a:t>
            </a:r>
            <a:endParaRPr lang="en-US" altLang="zh-CN" sz="2000" dirty="0">
              <a:effectLst/>
            </a:endParaRPr>
          </a:p>
          <a:p>
            <a:pPr marL="342900" indent="-342900">
              <a:buFont typeface="Wingdings" panose="05000000000000000000" pitchFamily="2" charset="2"/>
              <a:buChar char="p"/>
            </a:pPr>
            <a:r>
              <a:rPr lang="zh-CN" altLang="en-US" sz="2000" dirty="0">
                <a:effectLst/>
              </a:rPr>
              <a:t>在线阶段的 </a:t>
            </a:r>
            <a:r>
              <a:rPr lang="en-US" altLang="zh-CN" sz="2000" dirty="0">
                <a:effectLst/>
              </a:rPr>
              <a:t>DRL </a:t>
            </a:r>
            <a:r>
              <a:rPr lang="zh-CN" altLang="en-US" sz="2000" dirty="0">
                <a:effectLst/>
              </a:rPr>
              <a:t>算法与离线阶段的 </a:t>
            </a:r>
            <a:r>
              <a:rPr lang="en-US" altLang="zh-CN" sz="2000" dirty="0">
                <a:effectLst/>
              </a:rPr>
              <a:t>DRL </a:t>
            </a:r>
            <a:r>
              <a:rPr lang="zh-CN" altLang="en-US" sz="2000" dirty="0">
                <a:effectLst/>
              </a:rPr>
              <a:t>算法相同。主要区别在于动作变量是在实际环境中实现的，而奖励</a:t>
            </a:r>
            <a:r>
              <a:rPr lang="en-US" altLang="zh-CN" sz="2000" dirty="0">
                <a:effectLst/>
              </a:rPr>
              <a:t>/</a:t>
            </a:r>
            <a:r>
              <a:rPr lang="zh-CN" altLang="en-US" sz="2000" dirty="0">
                <a:effectLst/>
              </a:rPr>
              <a:t>状态变量是从对现实世界的测量中获得的。由于在线执行的初始分解策略在离线训练阶段积累了先验知识，因此在线启动过程的性能可以基于两阶段实施方法得到改善。</a:t>
            </a:r>
            <a:endParaRPr lang="zh-CN" altLang="en-US" sz="2000" dirty="0"/>
          </a:p>
        </p:txBody>
      </p:sp>
    </p:spTree>
    <p:extLst>
      <p:ext uri="{BB962C8B-B14F-4D97-AF65-F5344CB8AC3E}">
        <p14:creationId xmlns:p14="http://schemas.microsoft.com/office/powerpoint/2010/main" val="2870671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06543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dirty="0">
                <a:solidFill>
                  <a:srgbClr val="ED7D31"/>
                </a:solidFill>
                <a:latin typeface="微软雅黑" panose="020B0503020204020204" pitchFamily="34" charset="-122"/>
                <a:ea typeface="微软雅黑" panose="020B0503020204020204" pitchFamily="34" charset="-122"/>
              </a:rPr>
              <a:t>Evaluation</a:t>
            </a:r>
            <a:endPar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8" name="文本框 7">
            <a:extLst>
              <a:ext uri="{FF2B5EF4-FFF2-40B4-BE49-F238E27FC236}">
                <a16:creationId xmlns:a16="http://schemas.microsoft.com/office/drawing/2014/main" id="{3CAEE5A3-B35B-49E2-A441-34D4E932E912}"/>
              </a:ext>
            </a:extLst>
          </p:cNvPr>
          <p:cNvSpPr txBox="1"/>
          <p:nvPr/>
        </p:nvSpPr>
        <p:spPr>
          <a:xfrm>
            <a:off x="588168" y="1146019"/>
            <a:ext cx="7736682"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Experiment setup</a:t>
            </a:r>
            <a:endParaRPr kumimoji="0" lang="zh-CN" altLang="en-US"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10" name="文本框 9">
            <a:extLst>
              <a:ext uri="{FF2B5EF4-FFF2-40B4-BE49-F238E27FC236}">
                <a16:creationId xmlns:a16="http://schemas.microsoft.com/office/drawing/2014/main" id="{936537B7-4BD1-ABD3-E316-D47D3D08494F}"/>
              </a:ext>
            </a:extLst>
          </p:cNvPr>
          <p:cNvSpPr txBox="1"/>
          <p:nvPr/>
        </p:nvSpPr>
        <p:spPr>
          <a:xfrm>
            <a:off x="647700" y="1788276"/>
            <a:ext cx="10501313" cy="646331"/>
          </a:xfrm>
          <a:prstGeom prst="rect">
            <a:avLst/>
          </a:prstGeom>
          <a:noFill/>
        </p:spPr>
        <p:txBody>
          <a:bodyPr wrap="square">
            <a:spAutoFit/>
          </a:bodyPr>
          <a:lstStyle/>
          <a:p>
            <a:r>
              <a:rPr lang="zh-CN" altLang="en-US" sz="1800" dirty="0">
                <a:effectLst/>
              </a:rPr>
              <a:t>研究所提出方法的性能和有效性。由可再生能源发电、常规发电机和各种类型的分布式能源发电组成的 </a:t>
            </a:r>
            <a:r>
              <a:rPr lang="en-US" altLang="zh-CN" sz="1800" dirty="0">
                <a:effectLst/>
              </a:rPr>
              <a:t>VPP </a:t>
            </a:r>
            <a:r>
              <a:rPr lang="zh-CN" altLang="en-US" sz="1800" dirty="0">
                <a:effectLst/>
              </a:rPr>
              <a:t>的模拟结果</a:t>
            </a:r>
            <a:r>
              <a:rPr lang="zh-CN" altLang="en-US" dirty="0"/>
              <a:t> </a:t>
            </a:r>
          </a:p>
        </p:txBody>
      </p:sp>
      <p:pic>
        <p:nvPicPr>
          <p:cNvPr id="5" name="图片 4">
            <a:extLst>
              <a:ext uri="{FF2B5EF4-FFF2-40B4-BE49-F238E27FC236}">
                <a16:creationId xmlns:a16="http://schemas.microsoft.com/office/drawing/2014/main" id="{77632C46-AE0D-C5E9-161A-BA72EAA99447}"/>
              </a:ext>
            </a:extLst>
          </p:cNvPr>
          <p:cNvPicPr>
            <a:picLocks noChangeAspect="1"/>
          </p:cNvPicPr>
          <p:nvPr/>
        </p:nvPicPr>
        <p:blipFill rotWithShape="1">
          <a:blip r:embed="rId4">
            <a:extLst>
              <a:ext uri="{28A0092B-C50C-407E-A947-70E740481C1C}">
                <a14:useLocalDpi xmlns:a14="http://schemas.microsoft.com/office/drawing/2010/main" val="0"/>
              </a:ext>
            </a:extLst>
          </a:blip>
          <a:srcRect b="14049"/>
          <a:stretch/>
        </p:blipFill>
        <p:spPr>
          <a:xfrm>
            <a:off x="2220420" y="2648895"/>
            <a:ext cx="6083757" cy="3365114"/>
          </a:xfrm>
          <a:prstGeom prst="rect">
            <a:avLst/>
          </a:prstGeom>
        </p:spPr>
      </p:pic>
    </p:spTree>
    <p:extLst>
      <p:ext uri="{BB962C8B-B14F-4D97-AF65-F5344CB8AC3E}">
        <p14:creationId xmlns:p14="http://schemas.microsoft.com/office/powerpoint/2010/main" val="15064484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06543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dirty="0">
                <a:solidFill>
                  <a:srgbClr val="ED7D31"/>
                </a:solidFill>
                <a:latin typeface="微软雅黑" panose="020B0503020204020204" pitchFamily="34" charset="-122"/>
                <a:ea typeface="微软雅黑" panose="020B0503020204020204" pitchFamily="34" charset="-122"/>
              </a:rPr>
              <a:t>Evaluation</a:t>
            </a:r>
            <a:endPar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8" name="文本框 7">
            <a:extLst>
              <a:ext uri="{FF2B5EF4-FFF2-40B4-BE49-F238E27FC236}">
                <a16:creationId xmlns:a16="http://schemas.microsoft.com/office/drawing/2014/main" id="{3CAEE5A3-B35B-49E2-A441-34D4E932E912}"/>
              </a:ext>
            </a:extLst>
          </p:cNvPr>
          <p:cNvSpPr txBox="1"/>
          <p:nvPr/>
        </p:nvSpPr>
        <p:spPr>
          <a:xfrm>
            <a:off x="401912" y="971795"/>
            <a:ext cx="7736682"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1" dirty="0">
                <a:solidFill>
                  <a:srgbClr val="5B9BD5">
                    <a:lumMod val="75000"/>
                  </a:srgbClr>
                </a:solidFill>
                <a:latin typeface="微软雅黑" panose="020B0503020204020204" pitchFamily="34" charset="-122"/>
                <a:ea typeface="微软雅黑" panose="020B0503020204020204" pitchFamily="34" charset="-122"/>
              </a:rPr>
              <a:t>A. </a:t>
            </a:r>
            <a:r>
              <a:rPr lang="zh-CN" altLang="en-US" sz="2800" b="1" dirty="0">
                <a:solidFill>
                  <a:srgbClr val="5B9BD5">
                    <a:lumMod val="75000"/>
                  </a:srgbClr>
                </a:solidFill>
                <a:latin typeface="微软雅黑" panose="020B0503020204020204" pitchFamily="34" charset="-122"/>
                <a:ea typeface="微软雅黑" panose="020B0503020204020204" pitchFamily="34" charset="-122"/>
              </a:rPr>
              <a:t>模拟环境设置</a:t>
            </a:r>
            <a:endParaRPr kumimoji="0" lang="zh-CN" altLang="en-US"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a:extLst>
              <a:ext uri="{FF2B5EF4-FFF2-40B4-BE49-F238E27FC236}">
                <a16:creationId xmlns:a16="http://schemas.microsoft.com/office/drawing/2014/main" id="{0BDE1F2C-24F3-4A26-875B-A14E4BFF74B7}"/>
              </a:ext>
            </a:extLst>
          </p:cNvPr>
          <p:cNvSpPr txBox="1"/>
          <p:nvPr/>
        </p:nvSpPr>
        <p:spPr>
          <a:xfrm>
            <a:off x="511449" y="1870172"/>
            <a:ext cx="5398813" cy="3835794"/>
          </a:xfrm>
          <a:prstGeom prst="rect">
            <a:avLst/>
          </a:prstGeom>
          <a:noFill/>
        </p:spPr>
        <p:txBody>
          <a:bodyPr wrap="square">
            <a:spAutoFit/>
          </a:bodyPr>
          <a:lstStyle/>
          <a:p>
            <a:pPr marL="342900" indent="-342900">
              <a:lnSpc>
                <a:spcPct val="150000"/>
              </a:lnSpc>
              <a:buFont typeface="Wingdings" panose="05000000000000000000" pitchFamily="2" charset="2"/>
              <a:buChar char="p"/>
            </a:pPr>
            <a:r>
              <a:rPr lang="zh-CN" altLang="en-US" sz="1800" dirty="0">
                <a:effectLst/>
              </a:rPr>
              <a:t>所有测试均在配备 </a:t>
            </a:r>
            <a:r>
              <a:rPr lang="en-US" altLang="zh-CN" sz="1800" dirty="0">
                <a:effectLst/>
              </a:rPr>
              <a:t>Intel i7-3610QM CPU </a:t>
            </a:r>
            <a:r>
              <a:rPr lang="zh-CN" altLang="en-US" sz="1800" dirty="0">
                <a:effectLst/>
              </a:rPr>
              <a:t>和 </a:t>
            </a:r>
            <a:r>
              <a:rPr lang="en-US" altLang="zh-CN" sz="1800" dirty="0">
                <a:effectLst/>
              </a:rPr>
              <a:t>16 GB RAM </a:t>
            </a:r>
            <a:r>
              <a:rPr lang="zh-CN" altLang="en-US" sz="1800" dirty="0">
                <a:effectLst/>
              </a:rPr>
              <a:t>的计算机上进行。</a:t>
            </a:r>
            <a:r>
              <a:rPr lang="zh-CN" altLang="en-US" sz="2000" dirty="0"/>
              <a:t> </a:t>
            </a:r>
            <a:r>
              <a:rPr lang="en-US" altLang="zh-CN" sz="1800" dirty="0">
                <a:effectLst/>
              </a:rPr>
              <a:t>VPP </a:t>
            </a:r>
            <a:r>
              <a:rPr lang="zh-CN" altLang="en-US" sz="1800" dirty="0">
                <a:effectLst/>
              </a:rPr>
              <a:t>包含一个光伏电站（</a:t>
            </a:r>
            <a:r>
              <a:rPr lang="en-US" altLang="zh-CN" sz="1800" dirty="0">
                <a:effectLst/>
              </a:rPr>
              <a:t>10MW</a:t>
            </a:r>
            <a:r>
              <a:rPr lang="zh-CN" altLang="en-US" sz="1800" dirty="0">
                <a:effectLst/>
              </a:rPr>
              <a:t>）和一个风电场（</a:t>
            </a:r>
            <a:r>
              <a:rPr lang="en-US" altLang="zh-CN" sz="1800" dirty="0">
                <a:effectLst/>
              </a:rPr>
              <a:t>10MW</a:t>
            </a:r>
            <a:r>
              <a:rPr lang="zh-CN" altLang="en-US" sz="1800" dirty="0">
                <a:effectLst/>
              </a:rPr>
              <a:t>）。顺序可再生能源发电曲线来自中国东北吉林省电网的真实数据。 </a:t>
            </a:r>
            <a:r>
              <a:rPr lang="en-US" altLang="zh-CN" sz="1800" dirty="0">
                <a:effectLst/>
              </a:rPr>
              <a:t>RES </a:t>
            </a:r>
            <a:r>
              <a:rPr lang="zh-CN" altLang="en-US" sz="1800" dirty="0">
                <a:effectLst/>
              </a:rPr>
              <a:t>以最大功率点跟踪模式运行。</a:t>
            </a:r>
            <a:endParaRPr lang="en-US" altLang="zh-CN" sz="1800" dirty="0">
              <a:effectLst/>
            </a:endParaRPr>
          </a:p>
          <a:p>
            <a:pPr marL="342900" indent="-342900">
              <a:lnSpc>
                <a:spcPct val="150000"/>
              </a:lnSpc>
              <a:buFont typeface="Wingdings" panose="05000000000000000000" pitchFamily="2" charset="2"/>
              <a:buChar char="p"/>
            </a:pPr>
            <a:r>
              <a:rPr lang="zh-CN" altLang="en-US" sz="1800" dirty="0">
                <a:effectLst/>
              </a:rPr>
              <a:t>不失一般性，</a:t>
            </a:r>
            <a:r>
              <a:rPr lang="en-US" altLang="zh-CN" sz="1800" dirty="0">
                <a:effectLst/>
              </a:rPr>
              <a:t>3000 </a:t>
            </a:r>
            <a:r>
              <a:rPr lang="zh-CN" altLang="en-US" sz="1800" dirty="0">
                <a:effectLst/>
              </a:rPr>
              <a:t>个 </a:t>
            </a:r>
            <a:r>
              <a:rPr lang="en-US" altLang="zh-CN" sz="1800" dirty="0">
                <a:effectLst/>
              </a:rPr>
              <a:t>DER</a:t>
            </a:r>
            <a:r>
              <a:rPr lang="zh-CN" altLang="en-US" sz="1800" dirty="0">
                <a:effectLst/>
              </a:rPr>
              <a:t>（</a:t>
            </a:r>
            <a:r>
              <a:rPr lang="en-US" altLang="zh-CN" sz="1800" dirty="0">
                <a:effectLst/>
              </a:rPr>
              <a:t>1000 </a:t>
            </a:r>
            <a:r>
              <a:rPr lang="zh-CN" altLang="en-US" sz="1800" dirty="0">
                <a:effectLst/>
              </a:rPr>
              <a:t>个电动汽车充电负载、</a:t>
            </a:r>
            <a:r>
              <a:rPr lang="en-US" altLang="zh-CN" sz="1800" dirty="0">
                <a:effectLst/>
              </a:rPr>
              <a:t>1000 </a:t>
            </a:r>
            <a:r>
              <a:rPr lang="zh-CN" altLang="en-US" sz="1800" dirty="0">
                <a:effectLst/>
              </a:rPr>
              <a:t>个热控居民和 </a:t>
            </a:r>
            <a:r>
              <a:rPr lang="en-US" altLang="zh-CN" sz="1800" dirty="0">
                <a:effectLst/>
              </a:rPr>
              <a:t>1000 </a:t>
            </a:r>
            <a:r>
              <a:rPr lang="zh-CN" altLang="en-US" sz="1800" dirty="0">
                <a:effectLst/>
              </a:rPr>
              <a:t>个储能电池）包含在测试系统中，并分为 </a:t>
            </a:r>
            <a:r>
              <a:rPr lang="en-US" altLang="zh-CN" sz="1800" dirty="0">
                <a:effectLst/>
              </a:rPr>
              <a:t>8 </a:t>
            </a:r>
            <a:r>
              <a:rPr lang="zh-CN" altLang="en-US" sz="1800" dirty="0">
                <a:effectLst/>
              </a:rPr>
              <a:t>个聚合器，分布式能源的动态特性参数和运行成本系数如表一所示。</a:t>
            </a:r>
            <a:endParaRPr lang="zh-CN" altLang="en-US" dirty="0"/>
          </a:p>
        </p:txBody>
      </p:sp>
      <p:pic>
        <p:nvPicPr>
          <p:cNvPr id="4" name="图片 3">
            <a:extLst>
              <a:ext uri="{FF2B5EF4-FFF2-40B4-BE49-F238E27FC236}">
                <a16:creationId xmlns:a16="http://schemas.microsoft.com/office/drawing/2014/main" id="{F17FE22A-6173-3BEC-B00D-A79F02C9759B}"/>
              </a:ext>
            </a:extLst>
          </p:cNvPr>
          <p:cNvPicPr>
            <a:picLocks noChangeAspect="1"/>
          </p:cNvPicPr>
          <p:nvPr/>
        </p:nvPicPr>
        <p:blipFill rotWithShape="1">
          <a:blip r:embed="rId4">
            <a:extLst>
              <a:ext uri="{28A0092B-C50C-407E-A947-70E740481C1C}">
                <a14:useLocalDpi xmlns:a14="http://schemas.microsoft.com/office/drawing/2010/main" val="0"/>
              </a:ext>
            </a:extLst>
          </a:blip>
          <a:srcRect b="38433"/>
          <a:stretch/>
        </p:blipFill>
        <p:spPr>
          <a:xfrm>
            <a:off x="6019799" y="2074764"/>
            <a:ext cx="5952325" cy="3325004"/>
          </a:xfrm>
          <a:prstGeom prst="rect">
            <a:avLst/>
          </a:prstGeom>
        </p:spPr>
      </p:pic>
    </p:spTree>
    <p:extLst>
      <p:ext uri="{BB962C8B-B14F-4D97-AF65-F5344CB8AC3E}">
        <p14:creationId xmlns:p14="http://schemas.microsoft.com/office/powerpoint/2010/main" val="2992870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278655" cy="523220"/>
          </a:xfrm>
          <a:prstGeom prst="rect">
            <a:avLst/>
          </a:prstGeom>
          <a:noFill/>
        </p:spPr>
        <p:txBody>
          <a:bodyPr wrap="square" rtlCol="0">
            <a:spAutoFit/>
          </a:bodyPr>
          <a:lstStyle/>
          <a:p>
            <a:pPr>
              <a:defRPr/>
            </a:pPr>
            <a:r>
              <a:rPr kumimoji="1" lang="en-US" altLang="zh-CN" sz="2800" b="1" dirty="0">
                <a:solidFill>
                  <a:srgbClr val="ED7D31"/>
                </a:solidFill>
                <a:latin typeface="微软雅黑" panose="020B0503020204020204" pitchFamily="34" charset="-122"/>
                <a:ea typeface="微软雅黑" panose="020B0503020204020204" pitchFamily="34" charset="-122"/>
              </a:rPr>
              <a:t>Evaluation</a:t>
            </a:r>
            <a:endPar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8" name="文本框 7">
            <a:extLst>
              <a:ext uri="{FF2B5EF4-FFF2-40B4-BE49-F238E27FC236}">
                <a16:creationId xmlns:a16="http://schemas.microsoft.com/office/drawing/2014/main" id="{3CAEE5A3-B35B-49E2-A441-34D4E932E912}"/>
              </a:ext>
            </a:extLst>
          </p:cNvPr>
          <p:cNvSpPr txBox="1"/>
          <p:nvPr/>
        </p:nvSpPr>
        <p:spPr>
          <a:xfrm>
            <a:off x="502443" y="884409"/>
            <a:ext cx="7736682"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1" dirty="0">
                <a:solidFill>
                  <a:srgbClr val="5B9BD5">
                    <a:lumMod val="75000"/>
                  </a:srgbClr>
                </a:solidFill>
                <a:latin typeface="微软雅黑" panose="020B0503020204020204" pitchFamily="34" charset="-122"/>
                <a:ea typeface="微软雅黑" panose="020B0503020204020204" pitchFamily="34" charset="-122"/>
              </a:rPr>
              <a:t>A. </a:t>
            </a:r>
            <a:r>
              <a:rPr lang="zh-CN" altLang="en-US" sz="2800" b="1" dirty="0">
                <a:solidFill>
                  <a:srgbClr val="5B9BD5">
                    <a:lumMod val="75000"/>
                  </a:srgbClr>
                </a:solidFill>
                <a:latin typeface="微软雅黑" panose="020B0503020204020204" pitchFamily="34" charset="-122"/>
                <a:ea typeface="微软雅黑" panose="020B0503020204020204" pitchFamily="34" charset="-122"/>
              </a:rPr>
              <a:t>模拟环境设置</a:t>
            </a:r>
            <a:endParaRPr kumimoji="0" lang="zh-CN" altLang="en-US"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11" name="文本框 10">
            <a:extLst>
              <a:ext uri="{FF2B5EF4-FFF2-40B4-BE49-F238E27FC236}">
                <a16:creationId xmlns:a16="http://schemas.microsoft.com/office/drawing/2014/main" id="{C8ED7FF0-452A-F00D-4300-187CE3A2B40B}"/>
              </a:ext>
            </a:extLst>
          </p:cNvPr>
          <p:cNvSpPr txBox="1"/>
          <p:nvPr/>
        </p:nvSpPr>
        <p:spPr>
          <a:xfrm>
            <a:off x="926306" y="1603768"/>
            <a:ext cx="9470232" cy="369332"/>
          </a:xfrm>
          <a:prstGeom prst="rect">
            <a:avLst/>
          </a:prstGeom>
          <a:noFill/>
        </p:spPr>
        <p:txBody>
          <a:bodyPr wrap="square">
            <a:spAutoFit/>
          </a:bodyPr>
          <a:lstStyle/>
          <a:p>
            <a:r>
              <a:rPr lang="zh-CN" altLang="en-US" sz="1800" dirty="0">
                <a:effectLst/>
              </a:rPr>
              <a:t>分布式发电机（</a:t>
            </a:r>
            <a:r>
              <a:rPr lang="en-US" altLang="zh-CN" sz="1800" dirty="0">
                <a:effectLst/>
              </a:rPr>
              <a:t>DG</a:t>
            </a:r>
            <a:r>
              <a:rPr lang="zh-CN" altLang="en-US" sz="1800" dirty="0">
                <a:effectLst/>
              </a:rPr>
              <a:t>）的参数列于表二。 </a:t>
            </a:r>
            <a:r>
              <a:rPr lang="en-US" altLang="zh-CN" sz="1800" dirty="0">
                <a:effectLst/>
              </a:rPr>
              <a:t>DRL </a:t>
            </a:r>
            <a:r>
              <a:rPr lang="zh-CN" altLang="en-US" sz="1800" dirty="0">
                <a:effectLst/>
              </a:rPr>
              <a:t>算法的参数如表 </a:t>
            </a:r>
            <a:r>
              <a:rPr lang="en-US" altLang="zh-CN" sz="1800" dirty="0">
                <a:effectLst/>
              </a:rPr>
              <a:t>III </a:t>
            </a:r>
            <a:r>
              <a:rPr lang="zh-CN" altLang="en-US" sz="1800" dirty="0">
                <a:effectLst/>
              </a:rPr>
              <a:t>所示</a:t>
            </a:r>
            <a:r>
              <a:rPr lang="zh-CN" altLang="en-US" dirty="0"/>
              <a:t> </a:t>
            </a:r>
          </a:p>
        </p:txBody>
      </p:sp>
      <p:pic>
        <p:nvPicPr>
          <p:cNvPr id="5" name="图片 4">
            <a:extLst>
              <a:ext uri="{FF2B5EF4-FFF2-40B4-BE49-F238E27FC236}">
                <a16:creationId xmlns:a16="http://schemas.microsoft.com/office/drawing/2014/main" id="{AFAD753D-002B-08F2-AFAB-1C5A4C9E9CF5}"/>
              </a:ext>
            </a:extLst>
          </p:cNvPr>
          <p:cNvPicPr>
            <a:picLocks noChangeAspect="1"/>
          </p:cNvPicPr>
          <p:nvPr/>
        </p:nvPicPr>
        <p:blipFill rotWithShape="1">
          <a:blip r:embed="rId4">
            <a:extLst>
              <a:ext uri="{28A0092B-C50C-407E-A947-70E740481C1C}">
                <a14:useLocalDpi xmlns:a14="http://schemas.microsoft.com/office/drawing/2010/main" val="0"/>
              </a:ext>
            </a:extLst>
          </a:blip>
          <a:srcRect t="64572"/>
          <a:stretch/>
        </p:blipFill>
        <p:spPr>
          <a:xfrm>
            <a:off x="772326" y="3022329"/>
            <a:ext cx="5384051" cy="1730645"/>
          </a:xfrm>
          <a:prstGeom prst="rect">
            <a:avLst/>
          </a:prstGeom>
        </p:spPr>
      </p:pic>
      <p:pic>
        <p:nvPicPr>
          <p:cNvPr id="7" name="图片 6">
            <a:extLst>
              <a:ext uri="{FF2B5EF4-FFF2-40B4-BE49-F238E27FC236}">
                <a16:creationId xmlns:a16="http://schemas.microsoft.com/office/drawing/2014/main" id="{E1B0EC30-E508-5151-6077-7108EB4522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32610" y="2012524"/>
            <a:ext cx="4633084" cy="4041628"/>
          </a:xfrm>
          <a:prstGeom prst="rect">
            <a:avLst/>
          </a:prstGeom>
        </p:spPr>
      </p:pic>
    </p:spTree>
    <p:extLst>
      <p:ext uri="{BB962C8B-B14F-4D97-AF65-F5344CB8AC3E}">
        <p14:creationId xmlns:p14="http://schemas.microsoft.com/office/powerpoint/2010/main" val="32460458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065437" cy="523220"/>
          </a:xfrm>
          <a:prstGeom prst="rect">
            <a:avLst/>
          </a:prstGeom>
          <a:noFill/>
        </p:spPr>
        <p:txBody>
          <a:bodyPr wrap="none" rtlCol="0">
            <a:spAutoFit/>
          </a:bodyPr>
          <a:lstStyle/>
          <a:p>
            <a:pPr>
              <a:defRPr/>
            </a:pPr>
            <a:r>
              <a:rPr kumimoji="1" lang="en-US" altLang="zh-CN" sz="2800" b="1" dirty="0">
                <a:solidFill>
                  <a:srgbClr val="ED7D31"/>
                </a:solidFill>
                <a:latin typeface="微软雅黑" panose="020B0503020204020204" pitchFamily="34" charset="-122"/>
                <a:ea typeface="微软雅黑" panose="020B0503020204020204" pitchFamily="34" charset="-122"/>
              </a:rPr>
              <a:t>Evaluation</a:t>
            </a:r>
            <a:endPar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8" name="文本框 7">
            <a:extLst>
              <a:ext uri="{FF2B5EF4-FFF2-40B4-BE49-F238E27FC236}">
                <a16:creationId xmlns:a16="http://schemas.microsoft.com/office/drawing/2014/main" id="{3CAEE5A3-B35B-49E2-A441-34D4E932E912}"/>
              </a:ext>
            </a:extLst>
          </p:cNvPr>
          <p:cNvSpPr txBox="1"/>
          <p:nvPr/>
        </p:nvSpPr>
        <p:spPr>
          <a:xfrm>
            <a:off x="597693" y="913266"/>
            <a:ext cx="7736682"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1" dirty="0">
                <a:solidFill>
                  <a:srgbClr val="5B9BD5">
                    <a:lumMod val="75000"/>
                  </a:srgbClr>
                </a:solidFill>
                <a:latin typeface="微软雅黑" panose="020B0503020204020204" pitchFamily="34" charset="-122"/>
                <a:ea typeface="微软雅黑" panose="020B0503020204020204" pitchFamily="34" charset="-122"/>
              </a:rPr>
              <a:t>B. </a:t>
            </a:r>
            <a:r>
              <a:rPr lang="pl-PL" altLang="zh-CN" sz="2800" b="1" dirty="0">
                <a:solidFill>
                  <a:srgbClr val="5B9BD5">
                    <a:lumMod val="75000"/>
                  </a:srgbClr>
                </a:solidFill>
                <a:latin typeface="微软雅黑" panose="020B0503020204020204" pitchFamily="34" charset="-122"/>
                <a:ea typeface="微软雅黑" panose="020B0503020204020204" pitchFamily="34" charset="-122"/>
              </a:rPr>
              <a:t>SAM-SAC </a:t>
            </a:r>
            <a:r>
              <a:rPr lang="zh-CN" altLang="pl-PL" sz="2800" b="1" dirty="0">
                <a:solidFill>
                  <a:srgbClr val="5B9BD5">
                    <a:lumMod val="75000"/>
                  </a:srgbClr>
                </a:solidFill>
                <a:latin typeface="微软雅黑" panose="020B0503020204020204" pitchFamily="34" charset="-122"/>
                <a:ea typeface="微软雅黑" panose="020B0503020204020204" pitchFamily="34" charset="-122"/>
              </a:rPr>
              <a:t>算法的有效性</a:t>
            </a:r>
            <a:endParaRPr kumimoji="0" lang="zh-CN" altLang="en-US"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17" name="文本框 16">
            <a:extLst>
              <a:ext uri="{FF2B5EF4-FFF2-40B4-BE49-F238E27FC236}">
                <a16:creationId xmlns:a16="http://schemas.microsoft.com/office/drawing/2014/main" id="{0B6F455D-274B-4877-A3F8-45661BC6E770}"/>
              </a:ext>
            </a:extLst>
          </p:cNvPr>
          <p:cNvSpPr txBox="1"/>
          <p:nvPr/>
        </p:nvSpPr>
        <p:spPr>
          <a:xfrm>
            <a:off x="564355" y="1429553"/>
            <a:ext cx="5450682" cy="4856138"/>
          </a:xfrm>
          <a:prstGeom prst="rect">
            <a:avLst/>
          </a:prstGeom>
          <a:noFill/>
        </p:spPr>
        <p:txBody>
          <a:bodyPr wrap="square">
            <a:spAutoFit/>
          </a:bodyPr>
          <a:lstStyle/>
          <a:p>
            <a:pPr marL="342900" indent="-342900">
              <a:lnSpc>
                <a:spcPct val="150000"/>
              </a:lnSpc>
              <a:buFont typeface="Wingdings" panose="05000000000000000000" pitchFamily="2" charset="2"/>
              <a:buChar char="p"/>
            </a:pPr>
            <a:r>
              <a:rPr lang="zh-CN" altLang="en-US" sz="1600" dirty="0">
                <a:effectLst/>
                <a:latin typeface="Times New Roman" panose="02020603050405020304" pitchFamily="18" charset="0"/>
                <a:cs typeface="Times New Roman" panose="02020603050405020304" pitchFamily="18" charset="0"/>
              </a:rPr>
              <a:t>日内调度计划与 </a:t>
            </a:r>
            <a:r>
              <a:rPr lang="en-US" altLang="zh-CN" sz="1600" dirty="0">
                <a:effectLst/>
                <a:latin typeface="Times New Roman" panose="02020603050405020304" pitchFamily="18" charset="0"/>
                <a:cs typeface="Times New Roman" panose="02020603050405020304" pitchFamily="18" charset="0"/>
              </a:rPr>
              <a:t>VPP </a:t>
            </a:r>
            <a:r>
              <a:rPr lang="zh-CN" altLang="en-US" sz="1600" dirty="0">
                <a:effectLst/>
                <a:latin typeface="Times New Roman" panose="02020603050405020304" pitchFamily="18" charset="0"/>
                <a:cs typeface="Times New Roman" panose="02020603050405020304" pitchFamily="18" charset="0"/>
              </a:rPr>
              <a:t>实际功率输出偏差的奖励、跟踪误差绝对值、系统运行成本和惩罚如图 </a:t>
            </a:r>
            <a:r>
              <a:rPr lang="en-US" altLang="zh-CN" sz="1600" dirty="0">
                <a:effectLst/>
                <a:latin typeface="Times New Roman" panose="02020603050405020304" pitchFamily="18" charset="0"/>
                <a:cs typeface="Times New Roman" panose="02020603050405020304" pitchFamily="18" charset="0"/>
              </a:rPr>
              <a:t>4 </a:t>
            </a:r>
            <a:r>
              <a:rPr lang="zh-CN" altLang="en-US" sz="1600" dirty="0">
                <a:effectLst/>
                <a:latin typeface="Times New Roman" panose="02020603050405020304" pitchFamily="18" charset="0"/>
                <a:cs typeface="Times New Roman" panose="02020603050405020304" pitchFamily="18" charset="0"/>
              </a:rPr>
              <a:t>所示。阴影区域的轨迹可以反映收敛速度和稳定性的算法。</a:t>
            </a:r>
            <a:endParaRPr lang="en-US" altLang="zh-CN" sz="1600" dirty="0">
              <a:effectLst/>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sz="1600" dirty="0">
                <a:effectLst/>
              </a:rPr>
              <a:t>仿真结果表明，随着迭代次数的增加，总体奖励、跟踪误差的绝对值、系统运行成本和偏差惩罚逐渐收敛并达到极限值。因此，所提出的</a:t>
            </a:r>
            <a:r>
              <a:rPr lang="en-US" altLang="zh-CN" sz="1600" dirty="0">
                <a:effectLst/>
              </a:rPr>
              <a:t>SAM-SAC</a:t>
            </a:r>
            <a:r>
              <a:rPr lang="zh-CN" altLang="en-US" sz="1600" dirty="0">
                <a:effectLst/>
              </a:rPr>
              <a:t>算法有效地处理了</a:t>
            </a:r>
            <a:r>
              <a:rPr lang="en-US" altLang="zh-CN" sz="1600" dirty="0">
                <a:effectLst/>
              </a:rPr>
              <a:t>VPP</a:t>
            </a:r>
            <a:r>
              <a:rPr lang="zh-CN" altLang="en-US" sz="1600" dirty="0">
                <a:effectLst/>
              </a:rPr>
              <a:t>监管服务分解问题。</a:t>
            </a:r>
            <a:endParaRPr lang="en-US" altLang="zh-CN" sz="1600" dirty="0">
              <a:effectLst/>
            </a:endParaRPr>
          </a:p>
          <a:p>
            <a:pPr marL="285750" indent="-285750">
              <a:lnSpc>
                <a:spcPct val="150000"/>
              </a:lnSpc>
              <a:buFont typeface="Wingdings" panose="05000000000000000000" pitchFamily="2" charset="2"/>
              <a:buChar char="p"/>
            </a:pPr>
            <a:r>
              <a:rPr lang="zh-CN" altLang="en-US" sz="1600" dirty="0">
                <a:effectLst/>
              </a:rPr>
              <a:t>使用所提出的 </a:t>
            </a:r>
            <a:r>
              <a:rPr lang="en-US" altLang="zh-CN" sz="1600" dirty="0">
                <a:effectLst/>
              </a:rPr>
              <a:t>SAM-SAC </a:t>
            </a:r>
            <a:r>
              <a:rPr lang="zh-CN" altLang="en-US" sz="1600" dirty="0">
                <a:effectLst/>
              </a:rPr>
              <a:t>算法在离线模拟器上分别训练了五个具有不同随机种子和训练数据集的不同试验，每个试验每 </a:t>
            </a:r>
            <a:r>
              <a:rPr lang="en-US" altLang="zh-CN" sz="1600" dirty="0">
                <a:effectLst/>
              </a:rPr>
              <a:t>100 </a:t>
            </a:r>
            <a:r>
              <a:rPr lang="zh-CN" altLang="en-US" sz="1600" dirty="0">
                <a:effectLst/>
              </a:rPr>
              <a:t>个环境步骤执行一次评估滚动。实线对应于每次试验中每 </a:t>
            </a:r>
            <a:r>
              <a:rPr lang="en-US" altLang="zh-CN" sz="1600" dirty="0">
                <a:effectLst/>
              </a:rPr>
              <a:t>100 </a:t>
            </a:r>
            <a:r>
              <a:rPr lang="zh-CN" altLang="en-US" sz="1600" dirty="0">
                <a:effectLst/>
              </a:rPr>
              <a:t>个环境步骤（</a:t>
            </a:r>
            <a:r>
              <a:rPr lang="en-US" altLang="zh-CN" sz="1600" dirty="0">
                <a:effectLst/>
              </a:rPr>
              <a:t>100 </a:t>
            </a:r>
            <a:r>
              <a:rPr lang="zh-CN" altLang="en-US" sz="1600" dirty="0">
                <a:effectLst/>
              </a:rPr>
              <a:t>个批次）的平均逐步回报。阴影区域的最小和最大边界对应于每次试验中每 </a:t>
            </a:r>
            <a:r>
              <a:rPr lang="en-US" altLang="zh-CN" sz="1600" dirty="0">
                <a:effectLst/>
              </a:rPr>
              <a:t>100 </a:t>
            </a:r>
            <a:r>
              <a:rPr lang="zh-CN" altLang="en-US" sz="1600" dirty="0">
                <a:effectLst/>
              </a:rPr>
              <a:t>个环境步骤的最小和最大逐步返回。</a:t>
            </a:r>
            <a:r>
              <a:rPr lang="zh-CN" altLang="en-US" sz="1600" dirty="0"/>
              <a:t> </a:t>
            </a:r>
          </a:p>
        </p:txBody>
      </p:sp>
      <p:pic>
        <p:nvPicPr>
          <p:cNvPr id="4" name="图片 3">
            <a:extLst>
              <a:ext uri="{FF2B5EF4-FFF2-40B4-BE49-F238E27FC236}">
                <a16:creationId xmlns:a16="http://schemas.microsoft.com/office/drawing/2014/main" id="{D2F04FCC-5B53-2271-198E-4F9680A199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4378" y="1218130"/>
            <a:ext cx="5903747" cy="4540847"/>
          </a:xfrm>
          <a:prstGeom prst="rect">
            <a:avLst/>
          </a:prstGeom>
        </p:spPr>
      </p:pic>
    </p:spTree>
    <p:extLst>
      <p:ext uri="{BB962C8B-B14F-4D97-AF65-F5344CB8AC3E}">
        <p14:creationId xmlns:p14="http://schemas.microsoft.com/office/powerpoint/2010/main" val="3908360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06543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dirty="0">
                <a:solidFill>
                  <a:srgbClr val="ED7D31"/>
                </a:solidFill>
                <a:latin typeface="微软雅黑" panose="020B0503020204020204" pitchFamily="34" charset="-122"/>
                <a:ea typeface="微软雅黑" panose="020B0503020204020204" pitchFamily="34" charset="-122"/>
              </a:rPr>
              <a:t>Evaluation</a:t>
            </a:r>
            <a:endPar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8" name="文本框 7">
            <a:extLst>
              <a:ext uri="{FF2B5EF4-FFF2-40B4-BE49-F238E27FC236}">
                <a16:creationId xmlns:a16="http://schemas.microsoft.com/office/drawing/2014/main" id="{3CAEE5A3-B35B-49E2-A441-34D4E932E912}"/>
              </a:ext>
            </a:extLst>
          </p:cNvPr>
          <p:cNvSpPr txBox="1"/>
          <p:nvPr/>
        </p:nvSpPr>
        <p:spPr>
          <a:xfrm>
            <a:off x="573881" y="967569"/>
            <a:ext cx="7736682"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1" dirty="0">
                <a:solidFill>
                  <a:srgbClr val="5B9BD5">
                    <a:lumMod val="75000"/>
                  </a:srgbClr>
                </a:solidFill>
                <a:latin typeface="微软雅黑" panose="020B0503020204020204" pitchFamily="34" charset="-122"/>
                <a:ea typeface="微软雅黑" panose="020B0503020204020204" pitchFamily="34" charset="-122"/>
              </a:rPr>
              <a:t>C. SAM-SAC </a:t>
            </a:r>
            <a:r>
              <a:rPr lang="zh-CN" altLang="en-US" sz="2800" b="1" dirty="0">
                <a:solidFill>
                  <a:srgbClr val="5B9BD5">
                    <a:lumMod val="75000"/>
                  </a:srgbClr>
                </a:solidFill>
                <a:latin typeface="微软雅黑" panose="020B0503020204020204" pitchFamily="34" charset="-122"/>
                <a:ea typeface="微软雅黑" panose="020B0503020204020204" pitchFamily="34" charset="-122"/>
              </a:rPr>
              <a:t>算法与现有 </a:t>
            </a:r>
            <a:r>
              <a:rPr lang="en-US" altLang="zh-CN" sz="2800" b="1" dirty="0">
                <a:solidFill>
                  <a:srgbClr val="5B9BD5">
                    <a:lumMod val="75000"/>
                  </a:srgbClr>
                </a:solidFill>
                <a:latin typeface="微软雅黑" panose="020B0503020204020204" pitchFamily="34" charset="-122"/>
                <a:ea typeface="微软雅黑" panose="020B0503020204020204" pitchFamily="34" charset="-122"/>
              </a:rPr>
              <a:t>DRL </a:t>
            </a:r>
            <a:r>
              <a:rPr lang="zh-CN" altLang="en-US" sz="2800" b="1" dirty="0">
                <a:solidFill>
                  <a:srgbClr val="5B9BD5">
                    <a:lumMod val="75000"/>
                  </a:srgbClr>
                </a:solidFill>
                <a:latin typeface="微软雅黑" panose="020B0503020204020204" pitchFamily="34" charset="-122"/>
                <a:ea typeface="微软雅黑" panose="020B0503020204020204" pitchFamily="34" charset="-122"/>
              </a:rPr>
              <a:t>算法的比较</a:t>
            </a:r>
            <a:endParaRPr kumimoji="0" lang="zh-CN" altLang="en-US"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16" name="文本框 15">
            <a:extLst>
              <a:ext uri="{FF2B5EF4-FFF2-40B4-BE49-F238E27FC236}">
                <a16:creationId xmlns:a16="http://schemas.microsoft.com/office/drawing/2014/main" id="{C2BE1D5A-F084-4E94-A19B-890C1436BA40}"/>
              </a:ext>
            </a:extLst>
          </p:cNvPr>
          <p:cNvSpPr txBox="1"/>
          <p:nvPr/>
        </p:nvSpPr>
        <p:spPr>
          <a:xfrm>
            <a:off x="573881" y="1490789"/>
            <a:ext cx="10998994" cy="1892121"/>
          </a:xfrm>
          <a:prstGeom prst="rect">
            <a:avLst/>
          </a:prstGeom>
          <a:noFill/>
        </p:spPr>
        <p:txBody>
          <a:bodyPr wrap="square">
            <a:spAutoFit/>
          </a:bodyPr>
          <a:lstStyle/>
          <a:p>
            <a:pPr>
              <a:lnSpc>
                <a:spcPct val="150000"/>
              </a:lnSpc>
            </a:pPr>
            <a:r>
              <a:rPr lang="zh-CN" altLang="en-US" sz="2000" dirty="0">
                <a:effectLst/>
              </a:rPr>
              <a:t>对提出的</a:t>
            </a:r>
            <a:r>
              <a:rPr lang="en-US" altLang="zh-CN" sz="2000" dirty="0">
                <a:effectLst/>
              </a:rPr>
              <a:t>SAM-SAC</a:t>
            </a:r>
            <a:r>
              <a:rPr lang="zh-CN" altLang="en-US" sz="2000" dirty="0">
                <a:effectLst/>
              </a:rPr>
              <a:t>算法与现有算法的计算效率进行了比较。使用不同的 </a:t>
            </a:r>
            <a:r>
              <a:rPr lang="en-US" altLang="zh-CN" sz="2000" dirty="0">
                <a:effectLst/>
              </a:rPr>
              <a:t>DRL </a:t>
            </a:r>
            <a:r>
              <a:rPr lang="zh-CN" altLang="en-US" sz="2000" dirty="0">
                <a:effectLst/>
              </a:rPr>
              <a:t>算法训练了 </a:t>
            </a:r>
            <a:r>
              <a:rPr lang="en-US" altLang="zh-CN" sz="2000" dirty="0">
                <a:effectLst/>
              </a:rPr>
              <a:t>10 </a:t>
            </a:r>
            <a:r>
              <a:rPr lang="zh-CN" altLang="en-US" sz="2000" dirty="0">
                <a:effectLst/>
              </a:rPr>
              <a:t>个实例。训练过程中每 </a:t>
            </a:r>
            <a:r>
              <a:rPr lang="en-US" altLang="zh-CN" sz="2000" dirty="0">
                <a:effectLst/>
              </a:rPr>
              <a:t>100 </a:t>
            </a:r>
            <a:r>
              <a:rPr lang="zh-CN" altLang="en-US" sz="2000" dirty="0">
                <a:effectLst/>
              </a:rPr>
              <a:t>个环境步骤的平均单步奖励如图 </a:t>
            </a:r>
            <a:r>
              <a:rPr lang="en-US" altLang="zh-CN" sz="2000" dirty="0">
                <a:effectLst/>
              </a:rPr>
              <a:t>5 </a:t>
            </a:r>
            <a:r>
              <a:rPr lang="zh-CN" altLang="en-US" sz="2000" dirty="0">
                <a:effectLst/>
              </a:rPr>
              <a:t>所示。在图 </a:t>
            </a:r>
            <a:r>
              <a:rPr lang="en-US" altLang="zh-CN" sz="2000" dirty="0">
                <a:effectLst/>
              </a:rPr>
              <a:t>5 </a:t>
            </a:r>
            <a:r>
              <a:rPr lang="zh-CN" altLang="en-US" sz="2000" dirty="0">
                <a:effectLst/>
              </a:rPr>
              <a:t>和图 </a:t>
            </a:r>
            <a:r>
              <a:rPr lang="en-US" altLang="zh-CN" sz="2000" dirty="0">
                <a:effectLst/>
              </a:rPr>
              <a:t>6 </a:t>
            </a:r>
            <a:r>
              <a:rPr lang="zh-CN" altLang="en-US" sz="2000" dirty="0">
                <a:effectLst/>
              </a:rPr>
              <a:t>中，实线对应于 </a:t>
            </a:r>
            <a:r>
              <a:rPr lang="en-US" altLang="zh-CN" sz="2000" dirty="0">
                <a:effectLst/>
              </a:rPr>
              <a:t>10 </a:t>
            </a:r>
            <a:r>
              <a:rPr lang="zh-CN" altLang="en-US" sz="2000" dirty="0">
                <a:effectLst/>
              </a:rPr>
              <a:t>次试验中每 </a:t>
            </a:r>
            <a:r>
              <a:rPr lang="en-US" altLang="zh-CN" sz="2000" dirty="0">
                <a:effectLst/>
              </a:rPr>
              <a:t>100 </a:t>
            </a:r>
            <a:r>
              <a:rPr lang="zh-CN" altLang="en-US" sz="2000" dirty="0">
                <a:effectLst/>
              </a:rPr>
              <a:t>步的平均逐步奖励，阴影区域受 </a:t>
            </a:r>
            <a:r>
              <a:rPr lang="en-US" altLang="zh-CN" sz="2000" dirty="0">
                <a:effectLst/>
              </a:rPr>
              <a:t>10 </a:t>
            </a:r>
            <a:r>
              <a:rPr lang="zh-CN" altLang="en-US" sz="2000" dirty="0">
                <a:effectLst/>
              </a:rPr>
              <a:t>次试验中每 </a:t>
            </a:r>
            <a:r>
              <a:rPr lang="en-US" altLang="zh-CN" sz="2000" dirty="0">
                <a:effectLst/>
              </a:rPr>
              <a:t>100 </a:t>
            </a:r>
            <a:r>
              <a:rPr lang="zh-CN" altLang="en-US" sz="2000" dirty="0">
                <a:effectLst/>
              </a:rPr>
              <a:t>步的最小和最大逐步奖励的限制。</a:t>
            </a:r>
            <a:endParaRPr lang="zh-CN" altLang="en-US" sz="2000" dirty="0"/>
          </a:p>
        </p:txBody>
      </p:sp>
      <p:pic>
        <p:nvPicPr>
          <p:cNvPr id="4" name="图片 3">
            <a:extLst>
              <a:ext uri="{FF2B5EF4-FFF2-40B4-BE49-F238E27FC236}">
                <a16:creationId xmlns:a16="http://schemas.microsoft.com/office/drawing/2014/main" id="{B00AA160-1581-340E-3B0A-CB3B3DF9C1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576" y="3475091"/>
            <a:ext cx="5333208" cy="2299311"/>
          </a:xfrm>
          <a:prstGeom prst="rect">
            <a:avLst/>
          </a:prstGeom>
        </p:spPr>
      </p:pic>
      <p:pic>
        <p:nvPicPr>
          <p:cNvPr id="6" name="图片 5">
            <a:extLst>
              <a:ext uri="{FF2B5EF4-FFF2-40B4-BE49-F238E27FC236}">
                <a16:creationId xmlns:a16="http://schemas.microsoft.com/office/drawing/2014/main" id="{25B356C3-B78A-09F3-2C74-79FB9CB701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9217" y="2967903"/>
            <a:ext cx="5420833" cy="3045606"/>
          </a:xfrm>
          <a:prstGeom prst="rect">
            <a:avLst/>
          </a:prstGeom>
        </p:spPr>
      </p:pic>
    </p:spTree>
    <p:extLst>
      <p:ext uri="{BB962C8B-B14F-4D97-AF65-F5344CB8AC3E}">
        <p14:creationId xmlns:p14="http://schemas.microsoft.com/office/powerpoint/2010/main" val="20580908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06543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Evaluation</a:t>
            </a:r>
          </a:p>
        </p:txBody>
      </p:sp>
      <p:sp>
        <p:nvSpPr>
          <p:cNvPr id="8" name="文本框 7">
            <a:extLst>
              <a:ext uri="{FF2B5EF4-FFF2-40B4-BE49-F238E27FC236}">
                <a16:creationId xmlns:a16="http://schemas.microsoft.com/office/drawing/2014/main" id="{3CAEE5A3-B35B-49E2-A441-34D4E932E912}"/>
              </a:ext>
            </a:extLst>
          </p:cNvPr>
          <p:cNvSpPr txBox="1"/>
          <p:nvPr/>
        </p:nvSpPr>
        <p:spPr>
          <a:xfrm>
            <a:off x="573880" y="967569"/>
            <a:ext cx="7917657"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C. </a:t>
            </a:r>
            <a:r>
              <a:rPr lang="en-US" altLang="zh-CN" sz="2800" b="1" dirty="0">
                <a:solidFill>
                  <a:srgbClr val="5B9BD5">
                    <a:lumMod val="75000"/>
                  </a:srgbClr>
                </a:solidFill>
                <a:latin typeface="微软雅黑" panose="020B0503020204020204" pitchFamily="34" charset="-122"/>
                <a:ea typeface="微软雅黑" panose="020B0503020204020204" pitchFamily="34" charset="-122"/>
              </a:rPr>
              <a:t>SAM-SAC </a:t>
            </a:r>
            <a:r>
              <a:rPr lang="zh-CN" altLang="en-US" sz="2800" b="1" dirty="0">
                <a:solidFill>
                  <a:srgbClr val="5B9BD5">
                    <a:lumMod val="75000"/>
                  </a:srgbClr>
                </a:solidFill>
                <a:latin typeface="微软雅黑" panose="020B0503020204020204" pitchFamily="34" charset="-122"/>
                <a:ea typeface="微软雅黑" panose="020B0503020204020204" pitchFamily="34" charset="-122"/>
              </a:rPr>
              <a:t>算法与现有 </a:t>
            </a:r>
            <a:r>
              <a:rPr lang="en-US" altLang="zh-CN" sz="2800" b="1" dirty="0">
                <a:solidFill>
                  <a:srgbClr val="5B9BD5">
                    <a:lumMod val="75000"/>
                  </a:srgbClr>
                </a:solidFill>
                <a:latin typeface="微软雅黑" panose="020B0503020204020204" pitchFamily="34" charset="-122"/>
                <a:ea typeface="微软雅黑" panose="020B0503020204020204" pitchFamily="34" charset="-122"/>
              </a:rPr>
              <a:t>DRL </a:t>
            </a:r>
            <a:r>
              <a:rPr lang="zh-CN" altLang="en-US" sz="2800" b="1" dirty="0">
                <a:solidFill>
                  <a:srgbClr val="5B9BD5">
                    <a:lumMod val="75000"/>
                  </a:srgbClr>
                </a:solidFill>
                <a:latin typeface="微软雅黑" panose="020B0503020204020204" pitchFamily="34" charset="-122"/>
                <a:ea typeface="微软雅黑" panose="020B0503020204020204" pitchFamily="34" charset="-122"/>
              </a:rPr>
              <a:t>算法的比较</a:t>
            </a:r>
            <a:endParaRPr kumimoji="0" lang="zh-CN" altLang="en-US"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a:extLst>
              <a:ext uri="{FF2B5EF4-FFF2-40B4-BE49-F238E27FC236}">
                <a16:creationId xmlns:a16="http://schemas.microsoft.com/office/drawing/2014/main" id="{1B483FC1-011D-4E90-A893-7E2D7CF00C4C}"/>
              </a:ext>
            </a:extLst>
          </p:cNvPr>
          <p:cNvSpPr txBox="1"/>
          <p:nvPr/>
        </p:nvSpPr>
        <p:spPr>
          <a:xfrm>
            <a:off x="507207" y="1869548"/>
            <a:ext cx="5860256" cy="3738780"/>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en-US" altLang="zh-CN" sz="2000" dirty="0">
                <a:effectLst/>
              </a:rPr>
              <a:t>SAC </a:t>
            </a:r>
            <a:r>
              <a:rPr lang="zh-CN" altLang="en-US" sz="2000" dirty="0">
                <a:effectLst/>
              </a:rPr>
              <a:t>是一种很有前途的 </a:t>
            </a:r>
            <a:r>
              <a:rPr lang="en-US" altLang="zh-CN" sz="2000" dirty="0">
                <a:effectLst/>
              </a:rPr>
              <a:t>DRL </a:t>
            </a:r>
            <a:r>
              <a:rPr lang="zh-CN" altLang="en-US" sz="2000" dirty="0">
                <a:effectLst/>
              </a:rPr>
              <a:t>算法。</a:t>
            </a:r>
            <a:r>
              <a:rPr lang="en-US" altLang="zh-CN" sz="2000" dirty="0">
                <a:effectLst/>
              </a:rPr>
              <a:t>SAC </a:t>
            </a:r>
            <a:r>
              <a:rPr lang="zh-CN" altLang="en-US" sz="2000" dirty="0">
                <a:effectLst/>
              </a:rPr>
              <a:t>本质上是学习一种随机策略来同时最大化预期奖励和熵，这有助于智能体鼓励探索以避免过早收敛。</a:t>
            </a:r>
            <a:endParaRPr lang="en-US" altLang="zh-CN" sz="2000" dirty="0">
              <a:effectLst/>
            </a:endParaRPr>
          </a:p>
          <a:p>
            <a:pPr marL="342900" indent="-342900">
              <a:lnSpc>
                <a:spcPct val="150000"/>
              </a:lnSpc>
              <a:buFont typeface="Wingdings" panose="05000000000000000000" pitchFamily="2" charset="2"/>
              <a:buChar char="Ø"/>
            </a:pPr>
            <a:r>
              <a:rPr lang="zh-CN" altLang="en-US" sz="2000" dirty="0">
                <a:effectLst/>
              </a:rPr>
              <a:t>与传统</a:t>
            </a:r>
            <a:r>
              <a:rPr lang="en-US" altLang="zh-CN" sz="2000" dirty="0">
                <a:effectLst/>
              </a:rPr>
              <a:t>SAC</a:t>
            </a:r>
            <a:r>
              <a:rPr lang="zh-CN" altLang="en-US" sz="2000" dirty="0">
                <a:effectLst/>
              </a:rPr>
              <a:t>相比，所提出的</a:t>
            </a:r>
            <a:r>
              <a:rPr lang="en-US" altLang="zh-CN" sz="2000" dirty="0">
                <a:effectLst/>
              </a:rPr>
              <a:t>SAM-SAC</a:t>
            </a:r>
            <a:r>
              <a:rPr lang="zh-CN" altLang="en-US" sz="2000" dirty="0">
                <a:effectLst/>
              </a:rPr>
              <a:t>算法继承了这一优势，并实现了相当的计算效率，如图</a:t>
            </a:r>
            <a:r>
              <a:rPr lang="en-US" altLang="zh-CN" sz="2000" dirty="0">
                <a:effectLst/>
              </a:rPr>
              <a:t>5</a:t>
            </a:r>
            <a:r>
              <a:rPr lang="zh-CN" altLang="en-US" sz="2000" dirty="0">
                <a:effectLst/>
              </a:rPr>
              <a:t>所示。</a:t>
            </a:r>
            <a:endParaRPr lang="en-US" altLang="zh-CN" sz="2000" dirty="0">
              <a:effectLst/>
            </a:endParaRPr>
          </a:p>
          <a:p>
            <a:pPr marL="342900" indent="-342900">
              <a:lnSpc>
                <a:spcPct val="150000"/>
              </a:lnSpc>
              <a:buFont typeface="Wingdings" panose="05000000000000000000" pitchFamily="2" charset="2"/>
              <a:buChar char="Ø"/>
            </a:pPr>
            <a:r>
              <a:rPr lang="zh-CN" altLang="en-US" sz="2000" dirty="0">
                <a:effectLst/>
              </a:rPr>
              <a:t>因此，所提出的</a:t>
            </a:r>
            <a:r>
              <a:rPr lang="en-US" altLang="zh-CN" sz="2000" dirty="0">
                <a:effectLst/>
              </a:rPr>
              <a:t>SAM-SAC</a:t>
            </a:r>
            <a:r>
              <a:rPr lang="zh-CN" altLang="en-US" sz="2000" dirty="0">
                <a:effectLst/>
              </a:rPr>
              <a:t>算法优于最有效的确定性策略梯度算法</a:t>
            </a:r>
            <a:r>
              <a:rPr lang="en-US" altLang="zh-CN" sz="2000" dirty="0">
                <a:effectLst/>
              </a:rPr>
              <a:t>DDPG</a:t>
            </a:r>
            <a:r>
              <a:rPr lang="zh-CN" altLang="en-US" sz="2000" dirty="0">
                <a:effectLst/>
              </a:rPr>
              <a:t>。</a:t>
            </a:r>
            <a:endParaRPr lang="zh-CN" altLang="en-US" sz="2000" dirty="0"/>
          </a:p>
        </p:txBody>
      </p:sp>
      <p:pic>
        <p:nvPicPr>
          <p:cNvPr id="10" name="图片 9">
            <a:extLst>
              <a:ext uri="{FF2B5EF4-FFF2-40B4-BE49-F238E27FC236}">
                <a16:creationId xmlns:a16="http://schemas.microsoft.com/office/drawing/2014/main" id="{92AB37C3-635B-AA8E-03B0-C476A5997D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7463" y="2594029"/>
            <a:ext cx="5333208" cy="2299311"/>
          </a:xfrm>
          <a:prstGeom prst="rect">
            <a:avLst/>
          </a:prstGeom>
        </p:spPr>
      </p:pic>
    </p:spTree>
    <p:extLst>
      <p:ext uri="{BB962C8B-B14F-4D97-AF65-F5344CB8AC3E}">
        <p14:creationId xmlns:p14="http://schemas.microsoft.com/office/powerpoint/2010/main" val="3769994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06543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Evaluation</a:t>
            </a:r>
          </a:p>
        </p:txBody>
      </p:sp>
      <p:sp>
        <p:nvSpPr>
          <p:cNvPr id="8" name="文本框 7">
            <a:extLst>
              <a:ext uri="{FF2B5EF4-FFF2-40B4-BE49-F238E27FC236}">
                <a16:creationId xmlns:a16="http://schemas.microsoft.com/office/drawing/2014/main" id="{3CAEE5A3-B35B-49E2-A441-34D4E932E912}"/>
              </a:ext>
            </a:extLst>
          </p:cNvPr>
          <p:cNvSpPr txBox="1"/>
          <p:nvPr/>
        </p:nvSpPr>
        <p:spPr>
          <a:xfrm>
            <a:off x="573881" y="967569"/>
            <a:ext cx="7569994"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C. </a:t>
            </a:r>
            <a:r>
              <a:rPr lang="en-US" altLang="zh-CN" sz="2800" b="1" dirty="0">
                <a:solidFill>
                  <a:srgbClr val="5B9BD5">
                    <a:lumMod val="75000"/>
                  </a:srgbClr>
                </a:solidFill>
                <a:latin typeface="微软雅黑" panose="020B0503020204020204" pitchFamily="34" charset="-122"/>
                <a:ea typeface="微软雅黑" panose="020B0503020204020204" pitchFamily="34" charset="-122"/>
              </a:rPr>
              <a:t>SAM-SAC </a:t>
            </a:r>
            <a:r>
              <a:rPr lang="zh-CN" altLang="en-US" sz="2800" b="1" dirty="0">
                <a:solidFill>
                  <a:srgbClr val="5B9BD5">
                    <a:lumMod val="75000"/>
                  </a:srgbClr>
                </a:solidFill>
                <a:latin typeface="微软雅黑" panose="020B0503020204020204" pitchFamily="34" charset="-122"/>
                <a:ea typeface="微软雅黑" panose="020B0503020204020204" pitchFamily="34" charset="-122"/>
              </a:rPr>
              <a:t>算法与现有 </a:t>
            </a:r>
            <a:r>
              <a:rPr lang="en-US" altLang="zh-CN" sz="2800" b="1" dirty="0">
                <a:solidFill>
                  <a:srgbClr val="5B9BD5">
                    <a:lumMod val="75000"/>
                  </a:srgbClr>
                </a:solidFill>
                <a:latin typeface="微软雅黑" panose="020B0503020204020204" pitchFamily="34" charset="-122"/>
                <a:ea typeface="微软雅黑" panose="020B0503020204020204" pitchFamily="34" charset="-122"/>
              </a:rPr>
              <a:t>DRL </a:t>
            </a:r>
            <a:r>
              <a:rPr lang="zh-CN" altLang="en-US" sz="2800" b="1" dirty="0">
                <a:solidFill>
                  <a:srgbClr val="5B9BD5">
                    <a:lumMod val="75000"/>
                  </a:srgbClr>
                </a:solidFill>
                <a:latin typeface="微软雅黑" panose="020B0503020204020204" pitchFamily="34" charset="-122"/>
                <a:ea typeface="微软雅黑" panose="020B0503020204020204" pitchFamily="34" charset="-122"/>
              </a:rPr>
              <a:t>算法的比较</a:t>
            </a:r>
            <a:endParaRPr kumimoji="0" lang="zh-CN" altLang="en-US"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a:extLst>
              <a:ext uri="{FF2B5EF4-FFF2-40B4-BE49-F238E27FC236}">
                <a16:creationId xmlns:a16="http://schemas.microsoft.com/office/drawing/2014/main" id="{1B483FC1-011D-4E90-A893-7E2D7CF00C4C}"/>
              </a:ext>
            </a:extLst>
          </p:cNvPr>
          <p:cNvSpPr txBox="1"/>
          <p:nvPr/>
        </p:nvSpPr>
        <p:spPr>
          <a:xfrm>
            <a:off x="507207" y="1869548"/>
            <a:ext cx="10513218" cy="1430456"/>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与传统的 </a:t>
            </a:r>
            <a:r>
              <a:rPr kumimoji="0" lang="en-US" altLang="zh-CN"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SAC </a:t>
            </a:r>
            <a:r>
              <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算法相比，所提出的 </a:t>
            </a:r>
            <a:r>
              <a:rPr kumimoji="0" lang="en-US" altLang="zh-CN"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SAM-SAC </a:t>
            </a:r>
            <a:r>
              <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算法在鲁棒性和适用性方面具有显着优势，即对奖励噪声提供更高的鲁棒性和对环境参数变化的适应性更强。验证这些优点的数值模拟如下所示。</a:t>
            </a:r>
            <a:endParaRPr kumimoji="0" lang="en-US" altLang="zh-CN"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3" name="文本框 12">
            <a:extLst>
              <a:ext uri="{FF2B5EF4-FFF2-40B4-BE49-F238E27FC236}">
                <a16:creationId xmlns:a16="http://schemas.microsoft.com/office/drawing/2014/main" id="{B0942102-AAE9-E2F1-5CE8-6F41AC68B9B7}"/>
              </a:ext>
            </a:extLst>
          </p:cNvPr>
          <p:cNvSpPr txBox="1"/>
          <p:nvPr/>
        </p:nvSpPr>
        <p:spPr>
          <a:xfrm>
            <a:off x="869156" y="3368049"/>
            <a:ext cx="6129336" cy="881139"/>
          </a:xfrm>
          <a:prstGeom prst="rect">
            <a:avLst/>
          </a:prstGeom>
          <a:noFill/>
        </p:spPr>
        <p:txBody>
          <a:bodyPr wrap="square">
            <a:spAutoFit/>
          </a:bodyPr>
          <a:lstStyle/>
          <a:p>
            <a:pPr marL="285750" indent="-285750">
              <a:lnSpc>
                <a:spcPct val="150000"/>
              </a:lnSpc>
              <a:buFont typeface="Wingdings" panose="05000000000000000000" pitchFamily="2" charset="2"/>
              <a:buChar char="p"/>
            </a:pPr>
            <a:r>
              <a:rPr lang="en-US" altLang="zh-CN" sz="1800" dirty="0">
                <a:effectLst/>
              </a:rPr>
              <a:t>SAM-SAC</a:t>
            </a:r>
            <a:r>
              <a:rPr lang="zh-CN" altLang="en-US" sz="1800" dirty="0">
                <a:effectLst/>
              </a:rPr>
              <a:t>算法的鲁棒性</a:t>
            </a:r>
            <a:endParaRPr lang="en-US" altLang="zh-CN" sz="1800" dirty="0">
              <a:effectLst/>
            </a:endParaRPr>
          </a:p>
          <a:p>
            <a:pPr marL="285750" indent="-285750">
              <a:lnSpc>
                <a:spcPct val="150000"/>
              </a:lnSpc>
              <a:buFont typeface="Wingdings" panose="05000000000000000000" pitchFamily="2" charset="2"/>
              <a:buChar char="p"/>
            </a:pPr>
            <a:r>
              <a:rPr lang="pl-PL" altLang="zh-CN" sz="1800" dirty="0">
                <a:effectLst/>
              </a:rPr>
              <a:t>SAM-SAC </a:t>
            </a:r>
            <a:r>
              <a:rPr lang="zh-CN" altLang="pl-PL" sz="1800" dirty="0">
                <a:effectLst/>
              </a:rPr>
              <a:t>算法的适用性</a:t>
            </a:r>
            <a:r>
              <a:rPr lang="zh-CN" altLang="en-US" dirty="0"/>
              <a:t> </a:t>
            </a:r>
          </a:p>
        </p:txBody>
      </p:sp>
    </p:spTree>
    <p:extLst>
      <p:ext uri="{BB962C8B-B14F-4D97-AF65-F5344CB8AC3E}">
        <p14:creationId xmlns:p14="http://schemas.microsoft.com/office/powerpoint/2010/main" val="4151975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407752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200" b="1" i="0" u="none" strike="noStrike" kern="1200" cap="none" spc="0" normalizeH="0" baseline="0" noProof="0" dirty="0">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作者团队</a:t>
            </a:r>
            <a:r>
              <a:rPr kumimoji="1" lang="en-US" altLang="zh-CN" sz="3200" b="1" i="0" u="none" strike="noStrike" kern="1200" cap="none" spc="0" normalizeH="0" baseline="0" noProof="0" dirty="0">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a:t>
            </a:r>
            <a:r>
              <a:rPr kumimoji="1" lang="en-US" altLang="zh-CN" sz="3200" b="1" i="0" u="none" strike="noStrike" kern="1200" cap="none" spc="0" normalizeH="0" baseline="0" noProof="0" dirty="0" err="1">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Yinliang</a:t>
            </a:r>
            <a:r>
              <a:rPr kumimoji="1" lang="en-US" altLang="zh-CN" sz="3200" b="1" i="0" u="none" strike="noStrike" kern="1200" cap="none" spc="0" normalizeH="0" baseline="0" noProof="0" dirty="0">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 Xu</a:t>
            </a:r>
            <a:endParaRPr kumimoji="1" lang="en-US" altLang="zh-CN" sz="3200" b="1" i="0" u="none" strike="noStrike" kern="1200" cap="none" spc="0" normalizeH="0" baseline="0" noProof="0" dirty="0">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E95EE189-3F03-3598-7F90-E4F38ACE6D5F}"/>
              </a:ext>
            </a:extLst>
          </p:cNvPr>
          <p:cNvPicPr>
            <a:picLocks noChangeAspect="1"/>
          </p:cNvPicPr>
          <p:nvPr/>
        </p:nvPicPr>
        <p:blipFill>
          <a:blip r:embed="rId4"/>
          <a:stretch>
            <a:fillRect/>
          </a:stretch>
        </p:blipFill>
        <p:spPr>
          <a:xfrm>
            <a:off x="0" y="764194"/>
            <a:ext cx="5229225" cy="1987412"/>
          </a:xfrm>
          <a:prstGeom prst="rect">
            <a:avLst/>
          </a:prstGeom>
        </p:spPr>
      </p:pic>
      <p:sp>
        <p:nvSpPr>
          <p:cNvPr id="12" name="文本框 11">
            <a:extLst>
              <a:ext uri="{FF2B5EF4-FFF2-40B4-BE49-F238E27FC236}">
                <a16:creationId xmlns:a16="http://schemas.microsoft.com/office/drawing/2014/main" id="{51DF9181-DECF-3AD9-BC11-63CDCBA12294}"/>
              </a:ext>
            </a:extLst>
          </p:cNvPr>
          <p:cNvSpPr txBox="1"/>
          <p:nvPr/>
        </p:nvSpPr>
        <p:spPr>
          <a:xfrm>
            <a:off x="45244" y="3008781"/>
            <a:ext cx="5229225" cy="2308324"/>
          </a:xfrm>
          <a:prstGeom prst="rect">
            <a:avLst/>
          </a:prstGeom>
          <a:noFill/>
        </p:spPr>
        <p:txBody>
          <a:bodyPr wrap="square">
            <a:spAutoFit/>
          </a:bodyPr>
          <a:lstStyle/>
          <a:p>
            <a:r>
              <a:rPr lang="zh-CN" altLang="en-US" dirty="0"/>
              <a:t>高级会员，IEEE。 分别于 2007 年和 2009 年在哈尔滨工业大学获得控制科学与工程学士和硕士学位。2013年毕业于美国新墨西哥州拉斯克鲁塞斯新墨西哥州立大学电气与计算机工程专业，并获得博士学位。现为清华大学深圳国际研究生院清华-伯克利深圳研究院副教授。 </a:t>
            </a:r>
            <a:endParaRPr lang="en-US" altLang="zh-CN" dirty="0"/>
          </a:p>
          <a:p>
            <a:r>
              <a:rPr lang="zh-CN" altLang="en-US" dirty="0"/>
              <a:t>研究兴趣包括电力系统的分布式控制与优化、可再生能源并网以及微电网建模与控制。</a:t>
            </a:r>
          </a:p>
        </p:txBody>
      </p:sp>
      <p:sp>
        <p:nvSpPr>
          <p:cNvPr id="14" name="文本框 13">
            <a:extLst>
              <a:ext uri="{FF2B5EF4-FFF2-40B4-BE49-F238E27FC236}">
                <a16:creationId xmlns:a16="http://schemas.microsoft.com/office/drawing/2014/main" id="{E8D38391-E58F-A8B8-7E7A-E513048032FF}"/>
              </a:ext>
            </a:extLst>
          </p:cNvPr>
          <p:cNvSpPr txBox="1"/>
          <p:nvPr/>
        </p:nvSpPr>
        <p:spPr>
          <a:xfrm>
            <a:off x="5229224" y="815072"/>
            <a:ext cx="6729413" cy="923330"/>
          </a:xfrm>
          <a:prstGeom prst="rect">
            <a:avLst/>
          </a:prstGeom>
          <a:noFill/>
        </p:spPr>
        <p:txBody>
          <a:bodyPr wrap="square">
            <a:spAutoFit/>
          </a:bodyPr>
          <a:lstStyle/>
          <a:p>
            <a:pPr algn="l"/>
            <a:r>
              <a:rPr lang="en-US" altLang="zh-CN" b="1" i="0" u="sng" dirty="0">
                <a:solidFill>
                  <a:srgbClr val="333333"/>
                </a:solidFill>
                <a:effectLst/>
                <a:latin typeface="Arial" panose="020B0604020202020204" pitchFamily="34" charset="0"/>
                <a:hlinkClick r:id="rId5"/>
              </a:rPr>
              <a:t>Electricity Price Prediction for Energy Storage System Arbitrage: A Decision-Focused Approach</a:t>
            </a:r>
            <a:r>
              <a:rPr lang="en-US" altLang="zh-CN" b="1" i="0" u="sng" dirty="0">
                <a:solidFill>
                  <a:srgbClr val="333333"/>
                </a:solidFill>
                <a:effectLst/>
                <a:latin typeface="Arial" panose="020B0604020202020204" pitchFamily="34" charset="0"/>
              </a:rPr>
              <a:t>   </a:t>
            </a:r>
            <a:r>
              <a:rPr lang="en-US" altLang="zh-CN" b="1" i="0" dirty="0">
                <a:solidFill>
                  <a:srgbClr val="333333"/>
                </a:solidFill>
                <a:effectLst/>
                <a:latin typeface="Arial" panose="020B0604020202020204" pitchFamily="34" charset="0"/>
              </a:rPr>
              <a:t>2</a:t>
            </a:r>
            <a:r>
              <a:rPr lang="zh-CN" altLang="en-US" b="1" i="0" dirty="0">
                <a:solidFill>
                  <a:srgbClr val="333333"/>
                </a:solidFill>
                <a:effectLst/>
                <a:latin typeface="Arial" panose="020B0604020202020204" pitchFamily="34" charset="0"/>
              </a:rPr>
              <a:t>作，</a:t>
            </a:r>
            <a:r>
              <a:rPr lang="en-US" altLang="zh-CN" b="1" i="0" dirty="0">
                <a:solidFill>
                  <a:srgbClr val="333333"/>
                </a:solidFill>
                <a:effectLst/>
                <a:latin typeface="Arial" panose="020B0604020202020204" pitchFamily="34" charset="0"/>
              </a:rPr>
              <a:t>2022</a:t>
            </a:r>
            <a:r>
              <a:rPr lang="zh-CN" altLang="en-US" b="1" i="0" dirty="0">
                <a:solidFill>
                  <a:srgbClr val="333333"/>
                </a:solidFill>
                <a:effectLst/>
                <a:latin typeface="Arial" panose="020B0604020202020204" pitchFamily="34" charset="0"/>
              </a:rPr>
              <a:t>，</a:t>
            </a:r>
            <a:r>
              <a:rPr lang="en-US" altLang="zh-CN" b="0" i="0" strike="noStrike" dirty="0">
                <a:solidFill>
                  <a:srgbClr val="006699"/>
                </a:solidFill>
                <a:effectLst/>
                <a:latin typeface="Arial" panose="020B0604020202020204" pitchFamily="34" charset="0"/>
                <a:hlinkClick r:id="rId6"/>
              </a:rPr>
              <a:t> </a:t>
            </a:r>
            <a:r>
              <a:rPr lang="en-US" altLang="zh-CN" b="0" i="0" u="none" strike="noStrike" dirty="0">
                <a:solidFill>
                  <a:srgbClr val="006699"/>
                </a:solidFill>
                <a:effectLst/>
                <a:latin typeface="Arial" panose="020B0604020202020204" pitchFamily="34" charset="0"/>
                <a:hlinkClick r:id="rId6"/>
              </a:rPr>
              <a:t>IEEE Transactions on Smart Grid</a:t>
            </a:r>
            <a:endParaRPr lang="en-US" altLang="zh-CN" b="1" i="0" dirty="0">
              <a:solidFill>
                <a:srgbClr val="333333"/>
              </a:solidFill>
              <a:effectLst/>
              <a:latin typeface="Arial" panose="020B0604020202020204" pitchFamily="34" charset="0"/>
            </a:endParaRPr>
          </a:p>
        </p:txBody>
      </p:sp>
      <p:sp>
        <p:nvSpPr>
          <p:cNvPr id="16" name="文本框 15">
            <a:extLst>
              <a:ext uri="{FF2B5EF4-FFF2-40B4-BE49-F238E27FC236}">
                <a16:creationId xmlns:a16="http://schemas.microsoft.com/office/drawing/2014/main" id="{A4EE92FC-AD7B-55DC-F37A-6D17F640C83D}"/>
              </a:ext>
            </a:extLst>
          </p:cNvPr>
          <p:cNvSpPr txBox="1"/>
          <p:nvPr/>
        </p:nvSpPr>
        <p:spPr>
          <a:xfrm>
            <a:off x="5229224" y="1828276"/>
            <a:ext cx="6729412" cy="923330"/>
          </a:xfrm>
          <a:prstGeom prst="rect">
            <a:avLst/>
          </a:prstGeom>
          <a:noFill/>
        </p:spPr>
        <p:txBody>
          <a:bodyPr wrap="square">
            <a:spAutoFit/>
          </a:bodyPr>
          <a:lstStyle/>
          <a:p>
            <a:pPr algn="l"/>
            <a:r>
              <a:rPr lang="en-US" altLang="zh-CN" b="1" i="0" u="none" strike="noStrike" dirty="0">
                <a:solidFill>
                  <a:srgbClr val="006699"/>
                </a:solidFill>
                <a:effectLst/>
                <a:latin typeface="Arial" panose="020B0604020202020204" pitchFamily="34" charset="0"/>
                <a:hlinkClick r:id="rId7"/>
              </a:rPr>
              <a:t>An Improved Two-Stage Deep Reinforcement Learning Approach for Regulation Service Disaggregation in a Virtual Power Plant</a:t>
            </a:r>
            <a:r>
              <a:rPr lang="en-US" altLang="zh-CN" b="1" i="0" u="none" strike="noStrike" dirty="0">
                <a:solidFill>
                  <a:srgbClr val="006699"/>
                </a:solidFill>
                <a:effectLst/>
                <a:latin typeface="Arial" panose="020B0604020202020204" pitchFamily="34" charset="0"/>
              </a:rPr>
              <a:t>   2</a:t>
            </a:r>
            <a:r>
              <a:rPr lang="zh-CN" altLang="en-US" b="1" i="0" u="none" strike="noStrike" dirty="0">
                <a:solidFill>
                  <a:srgbClr val="006699"/>
                </a:solidFill>
                <a:effectLst/>
                <a:latin typeface="Arial" panose="020B0604020202020204" pitchFamily="34" charset="0"/>
              </a:rPr>
              <a:t>作，</a:t>
            </a:r>
            <a:r>
              <a:rPr lang="en-US" altLang="zh-CN" b="1" i="0" u="none" strike="noStrike" dirty="0">
                <a:solidFill>
                  <a:srgbClr val="006699"/>
                </a:solidFill>
                <a:effectLst/>
                <a:latin typeface="Arial" panose="020B0604020202020204" pitchFamily="34" charset="0"/>
              </a:rPr>
              <a:t>2022</a:t>
            </a:r>
            <a:r>
              <a:rPr lang="zh-CN" altLang="en-US" b="1" i="0" u="none" strike="noStrike" dirty="0">
                <a:solidFill>
                  <a:srgbClr val="006699"/>
                </a:solidFill>
                <a:effectLst/>
                <a:latin typeface="Arial" panose="020B0604020202020204" pitchFamily="34" charset="0"/>
              </a:rPr>
              <a:t>，</a:t>
            </a:r>
            <a:r>
              <a:rPr lang="en-US" altLang="zh-CN" b="0" i="0" u="sng" dirty="0">
                <a:solidFill>
                  <a:srgbClr val="333333"/>
                </a:solidFill>
                <a:effectLst/>
                <a:latin typeface="Arial" panose="020B0604020202020204" pitchFamily="34" charset="0"/>
                <a:hlinkClick r:id="rId6"/>
              </a:rPr>
              <a:t> IEEE Transactions on Smart Grid</a:t>
            </a:r>
            <a:endParaRPr lang="en-US" altLang="zh-CN" b="1" i="0" dirty="0">
              <a:solidFill>
                <a:srgbClr val="333333"/>
              </a:solidFill>
              <a:effectLst/>
              <a:latin typeface="Arial" panose="020B0604020202020204" pitchFamily="34" charset="0"/>
            </a:endParaRPr>
          </a:p>
        </p:txBody>
      </p:sp>
      <p:sp>
        <p:nvSpPr>
          <p:cNvPr id="18" name="文本框 17">
            <a:extLst>
              <a:ext uri="{FF2B5EF4-FFF2-40B4-BE49-F238E27FC236}">
                <a16:creationId xmlns:a16="http://schemas.microsoft.com/office/drawing/2014/main" id="{A33EC995-A09A-3C2F-A0BA-3F1AC3A0EEEE}"/>
              </a:ext>
            </a:extLst>
          </p:cNvPr>
          <p:cNvSpPr txBox="1"/>
          <p:nvPr/>
        </p:nvSpPr>
        <p:spPr>
          <a:xfrm>
            <a:off x="5274468" y="2834972"/>
            <a:ext cx="6729411" cy="923330"/>
          </a:xfrm>
          <a:prstGeom prst="rect">
            <a:avLst/>
          </a:prstGeom>
          <a:noFill/>
        </p:spPr>
        <p:txBody>
          <a:bodyPr wrap="square">
            <a:spAutoFit/>
          </a:bodyPr>
          <a:lstStyle/>
          <a:p>
            <a:pPr algn="l"/>
            <a:r>
              <a:rPr lang="en-US" altLang="zh-CN" b="1" i="0" u="sng" dirty="0">
                <a:solidFill>
                  <a:srgbClr val="333333"/>
                </a:solidFill>
                <a:effectLst/>
                <a:latin typeface="Arial" panose="020B0604020202020204" pitchFamily="34" charset="0"/>
                <a:hlinkClick r:id="rId8"/>
              </a:rPr>
              <a:t>Distributionally Robust Frequency Constrained Scheduling for an Integrated Electricity-Gas System</a:t>
            </a:r>
            <a:r>
              <a:rPr lang="en-US" altLang="zh-CN" b="1" i="0" u="sng" dirty="0">
                <a:solidFill>
                  <a:srgbClr val="333333"/>
                </a:solidFill>
                <a:effectLst/>
                <a:latin typeface="Arial" panose="020B0604020202020204" pitchFamily="34" charset="0"/>
              </a:rPr>
              <a:t>  2</a:t>
            </a:r>
            <a:r>
              <a:rPr lang="zh-CN" altLang="en-US" b="1" i="0" u="sng" dirty="0">
                <a:solidFill>
                  <a:srgbClr val="333333"/>
                </a:solidFill>
                <a:effectLst/>
                <a:latin typeface="Arial" panose="020B0604020202020204" pitchFamily="34" charset="0"/>
              </a:rPr>
              <a:t>作，</a:t>
            </a:r>
            <a:r>
              <a:rPr lang="en-US" altLang="zh-CN" b="1" i="0" u="sng" dirty="0">
                <a:solidFill>
                  <a:srgbClr val="333333"/>
                </a:solidFill>
                <a:effectLst/>
                <a:latin typeface="Arial" panose="020B0604020202020204" pitchFamily="34" charset="0"/>
              </a:rPr>
              <a:t>2022</a:t>
            </a:r>
            <a:r>
              <a:rPr lang="zh-CN" altLang="en-US" b="1" i="0" u="sng" dirty="0">
                <a:solidFill>
                  <a:srgbClr val="333333"/>
                </a:solidFill>
                <a:effectLst/>
                <a:latin typeface="Arial" panose="020B0604020202020204" pitchFamily="34" charset="0"/>
              </a:rPr>
              <a:t>，</a:t>
            </a:r>
            <a:r>
              <a:rPr lang="en-US" altLang="zh-CN" b="0" i="0" u="none" strike="noStrike" dirty="0">
                <a:solidFill>
                  <a:srgbClr val="006699"/>
                </a:solidFill>
                <a:effectLst/>
                <a:latin typeface="Arial" panose="020B0604020202020204" pitchFamily="34" charset="0"/>
                <a:hlinkClick r:id="rId6"/>
              </a:rPr>
              <a:t> IEEE Transactions on Smart Grid</a:t>
            </a:r>
            <a:endParaRPr lang="en-US" altLang="zh-CN" b="1" i="0" dirty="0">
              <a:solidFill>
                <a:srgbClr val="333333"/>
              </a:solidFill>
              <a:effectLst/>
              <a:latin typeface="Arial" panose="020B0604020202020204" pitchFamily="34" charset="0"/>
            </a:endParaRPr>
          </a:p>
        </p:txBody>
      </p:sp>
      <p:sp>
        <p:nvSpPr>
          <p:cNvPr id="20" name="文本框 19">
            <a:extLst>
              <a:ext uri="{FF2B5EF4-FFF2-40B4-BE49-F238E27FC236}">
                <a16:creationId xmlns:a16="http://schemas.microsoft.com/office/drawing/2014/main" id="{8AA0C54C-50F6-ABF6-1927-06A73541E75A}"/>
              </a:ext>
            </a:extLst>
          </p:cNvPr>
          <p:cNvSpPr txBox="1"/>
          <p:nvPr/>
        </p:nvSpPr>
        <p:spPr>
          <a:xfrm>
            <a:off x="5229224" y="3867915"/>
            <a:ext cx="6634164" cy="923330"/>
          </a:xfrm>
          <a:prstGeom prst="rect">
            <a:avLst/>
          </a:prstGeom>
          <a:noFill/>
        </p:spPr>
        <p:txBody>
          <a:bodyPr wrap="square">
            <a:spAutoFit/>
          </a:bodyPr>
          <a:lstStyle/>
          <a:p>
            <a:pPr algn="l"/>
            <a:r>
              <a:rPr lang="en-US" altLang="zh-CN" b="1" i="0" u="none" strike="noStrike" dirty="0">
                <a:solidFill>
                  <a:srgbClr val="006699"/>
                </a:solidFill>
                <a:effectLst/>
                <a:latin typeface="Arial" panose="020B0604020202020204" pitchFamily="34" charset="0"/>
                <a:hlinkClick r:id="rId9"/>
              </a:rPr>
              <a:t>A Distributed Online Learning Approach for Energy Management With Communication Noises</a:t>
            </a:r>
            <a:r>
              <a:rPr lang="en-US" altLang="zh-CN" b="1" i="0" u="none" strike="noStrike" dirty="0">
                <a:solidFill>
                  <a:srgbClr val="006699"/>
                </a:solidFill>
                <a:effectLst/>
                <a:latin typeface="Arial" panose="020B0604020202020204" pitchFamily="34" charset="0"/>
              </a:rPr>
              <a:t>  2</a:t>
            </a:r>
            <a:r>
              <a:rPr lang="zh-CN" altLang="en-US" b="1" dirty="0">
                <a:solidFill>
                  <a:srgbClr val="006699"/>
                </a:solidFill>
                <a:latin typeface="Arial" panose="020B0604020202020204" pitchFamily="34" charset="0"/>
              </a:rPr>
              <a:t>作，</a:t>
            </a:r>
            <a:r>
              <a:rPr lang="en-US" altLang="zh-CN" b="1" dirty="0">
                <a:solidFill>
                  <a:srgbClr val="006699"/>
                </a:solidFill>
                <a:latin typeface="Arial" panose="020B0604020202020204" pitchFamily="34" charset="0"/>
              </a:rPr>
              <a:t>2022</a:t>
            </a:r>
            <a:r>
              <a:rPr lang="zh-CN" altLang="en-US" b="1" dirty="0">
                <a:solidFill>
                  <a:srgbClr val="006699"/>
                </a:solidFill>
                <a:latin typeface="Arial" panose="020B0604020202020204" pitchFamily="34" charset="0"/>
              </a:rPr>
              <a:t>，</a:t>
            </a:r>
            <a:r>
              <a:rPr lang="en-US" altLang="zh-CN" b="0" i="0" u="none" strike="noStrike" dirty="0">
                <a:solidFill>
                  <a:srgbClr val="006699"/>
                </a:solidFill>
                <a:effectLst/>
                <a:latin typeface="Arial" panose="020B0604020202020204" pitchFamily="34" charset="0"/>
                <a:hlinkClick r:id="rId10"/>
              </a:rPr>
              <a:t> IEEE Transactions on Sustainable Energy</a:t>
            </a:r>
            <a:endParaRPr lang="en-US" altLang="zh-CN" b="1" i="0"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val="2433314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06543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Evaluation</a:t>
            </a:r>
          </a:p>
        </p:txBody>
      </p:sp>
      <p:sp>
        <p:nvSpPr>
          <p:cNvPr id="8" name="文本框 7">
            <a:extLst>
              <a:ext uri="{FF2B5EF4-FFF2-40B4-BE49-F238E27FC236}">
                <a16:creationId xmlns:a16="http://schemas.microsoft.com/office/drawing/2014/main" id="{3CAEE5A3-B35B-49E2-A441-34D4E932E912}"/>
              </a:ext>
            </a:extLst>
          </p:cNvPr>
          <p:cNvSpPr txBox="1"/>
          <p:nvPr/>
        </p:nvSpPr>
        <p:spPr>
          <a:xfrm>
            <a:off x="573881" y="967569"/>
            <a:ext cx="7569994"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C. </a:t>
            </a:r>
            <a:r>
              <a:rPr lang="en-US" altLang="zh-CN" sz="2800" b="1" dirty="0">
                <a:solidFill>
                  <a:srgbClr val="5B9BD5">
                    <a:lumMod val="75000"/>
                  </a:srgbClr>
                </a:solidFill>
                <a:latin typeface="微软雅黑" panose="020B0503020204020204" pitchFamily="34" charset="-122"/>
                <a:ea typeface="微软雅黑" panose="020B0503020204020204" pitchFamily="34" charset="-122"/>
              </a:rPr>
              <a:t>SAM-SAC </a:t>
            </a:r>
            <a:r>
              <a:rPr lang="zh-CN" altLang="en-US" sz="2800" b="1" dirty="0">
                <a:solidFill>
                  <a:srgbClr val="5B9BD5">
                    <a:lumMod val="75000"/>
                  </a:srgbClr>
                </a:solidFill>
                <a:latin typeface="微软雅黑" panose="020B0503020204020204" pitchFamily="34" charset="-122"/>
                <a:ea typeface="微软雅黑" panose="020B0503020204020204" pitchFamily="34" charset="-122"/>
              </a:rPr>
              <a:t>算法与现有 </a:t>
            </a:r>
            <a:r>
              <a:rPr lang="en-US" altLang="zh-CN" sz="2800" b="1" dirty="0">
                <a:solidFill>
                  <a:srgbClr val="5B9BD5">
                    <a:lumMod val="75000"/>
                  </a:srgbClr>
                </a:solidFill>
                <a:latin typeface="微软雅黑" panose="020B0503020204020204" pitchFamily="34" charset="-122"/>
                <a:ea typeface="微软雅黑" panose="020B0503020204020204" pitchFamily="34" charset="-122"/>
              </a:rPr>
              <a:t>DRL </a:t>
            </a:r>
            <a:r>
              <a:rPr lang="zh-CN" altLang="en-US" sz="2800" b="1" dirty="0">
                <a:solidFill>
                  <a:srgbClr val="5B9BD5">
                    <a:lumMod val="75000"/>
                  </a:srgbClr>
                </a:solidFill>
                <a:latin typeface="微软雅黑" panose="020B0503020204020204" pitchFamily="34" charset="-122"/>
                <a:ea typeface="微软雅黑" panose="020B0503020204020204" pitchFamily="34" charset="-122"/>
              </a:rPr>
              <a:t>算法的比较</a:t>
            </a:r>
            <a:endParaRPr kumimoji="0" lang="zh-CN" altLang="en-US"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a:extLst>
              <a:ext uri="{FF2B5EF4-FFF2-40B4-BE49-F238E27FC236}">
                <a16:creationId xmlns:a16="http://schemas.microsoft.com/office/drawing/2014/main" id="{1B483FC1-011D-4E90-A893-7E2D7CF00C4C}"/>
              </a:ext>
            </a:extLst>
          </p:cNvPr>
          <p:cNvSpPr txBox="1"/>
          <p:nvPr/>
        </p:nvSpPr>
        <p:spPr>
          <a:xfrm>
            <a:off x="535782" y="1508045"/>
            <a:ext cx="10513218" cy="507127"/>
          </a:xfrm>
          <a:prstGeom prst="rect">
            <a:avLst/>
          </a:prstGeom>
          <a:noFill/>
        </p:spPr>
        <p:txBody>
          <a:bodyPr wrap="square">
            <a:spAutoFit/>
          </a:bodyPr>
          <a:lstStyle/>
          <a:p>
            <a:pPr marL="285750" indent="-285750">
              <a:lnSpc>
                <a:spcPct val="150000"/>
              </a:lnSpc>
              <a:buFont typeface="Wingdings" panose="05000000000000000000" pitchFamily="2" charset="2"/>
              <a:buChar char="p"/>
            </a:pPr>
            <a:r>
              <a:rPr lang="en-US" altLang="zh-CN" sz="2000" dirty="0">
                <a:effectLst/>
              </a:rPr>
              <a:t>SAM-SAC</a:t>
            </a:r>
            <a:r>
              <a:rPr lang="zh-CN" altLang="en-US" sz="2000" dirty="0">
                <a:effectLst/>
              </a:rPr>
              <a:t>算法的鲁棒性</a:t>
            </a:r>
            <a:endParaRPr lang="en-US" altLang="zh-CN" sz="2000" dirty="0">
              <a:effectLst/>
            </a:endParaRPr>
          </a:p>
        </p:txBody>
      </p:sp>
      <p:sp>
        <p:nvSpPr>
          <p:cNvPr id="11" name="文本框 10">
            <a:extLst>
              <a:ext uri="{FF2B5EF4-FFF2-40B4-BE49-F238E27FC236}">
                <a16:creationId xmlns:a16="http://schemas.microsoft.com/office/drawing/2014/main" id="{E0AD7651-BB60-7491-4A23-1CD984B0CD2C}"/>
              </a:ext>
            </a:extLst>
          </p:cNvPr>
          <p:cNvSpPr txBox="1"/>
          <p:nvPr/>
        </p:nvSpPr>
        <p:spPr>
          <a:xfrm>
            <a:off x="573881" y="2032428"/>
            <a:ext cx="10903744" cy="1323439"/>
          </a:xfrm>
          <a:prstGeom prst="rect">
            <a:avLst/>
          </a:prstGeom>
          <a:noFill/>
        </p:spPr>
        <p:txBody>
          <a:bodyPr wrap="square">
            <a:spAutoFit/>
          </a:bodyPr>
          <a:lstStyle/>
          <a:p>
            <a:pPr marL="342900" indent="-342900">
              <a:buFont typeface="Wingdings" panose="05000000000000000000" pitchFamily="2" charset="2"/>
              <a:buChar char="u"/>
            </a:pPr>
            <a:r>
              <a:rPr lang="zh-CN" altLang="en-US" sz="2000" dirty="0">
                <a:effectLst/>
              </a:rPr>
              <a:t>由于实际环境的遥测误差和参数不准确，环境奖励的校准在现实中是不准确的。为了模仿算法计算中的奖励与现实世界中的奖励之间的差异，在环境奖励的基础上添加了在</a:t>
            </a:r>
            <a:r>
              <a:rPr lang="en-US" altLang="zh-CN" sz="2000" dirty="0">
                <a:effectLst/>
              </a:rPr>
              <a:t>[-2.0, 2.0]</a:t>
            </a:r>
            <a:r>
              <a:rPr lang="zh-CN" altLang="en-US" sz="2000" dirty="0">
                <a:effectLst/>
              </a:rPr>
              <a:t>范围内均匀分布的随机噪声。使用提出的 </a:t>
            </a:r>
            <a:r>
              <a:rPr lang="en-US" altLang="zh-CN" sz="2000" dirty="0">
                <a:effectLst/>
              </a:rPr>
              <a:t>SAM-SAC </a:t>
            </a:r>
            <a:r>
              <a:rPr lang="zh-CN" altLang="en-US" sz="2000" dirty="0">
                <a:effectLst/>
              </a:rPr>
              <a:t>算法和奖励噪声条件下的 </a:t>
            </a:r>
            <a:r>
              <a:rPr lang="en-US" altLang="zh-CN" sz="2000" dirty="0">
                <a:effectLst/>
              </a:rPr>
              <a:t>SAC </a:t>
            </a:r>
            <a:r>
              <a:rPr lang="zh-CN" altLang="en-US" sz="2000" dirty="0">
                <a:effectLst/>
              </a:rPr>
              <a:t>算法训练了 </a:t>
            </a:r>
            <a:r>
              <a:rPr lang="en-US" altLang="zh-CN" sz="2000" dirty="0">
                <a:effectLst/>
              </a:rPr>
              <a:t>10 </a:t>
            </a:r>
            <a:r>
              <a:rPr lang="zh-CN" altLang="en-US" sz="2000" dirty="0">
                <a:effectLst/>
              </a:rPr>
              <a:t>个具有不同随机种子和训练数据集的试验。每 </a:t>
            </a:r>
            <a:r>
              <a:rPr lang="en-US" altLang="zh-CN" sz="2000" dirty="0">
                <a:effectLst/>
              </a:rPr>
              <a:t>100 </a:t>
            </a:r>
            <a:r>
              <a:rPr lang="zh-CN" altLang="en-US" sz="2000" dirty="0">
                <a:effectLst/>
              </a:rPr>
              <a:t>个环境步骤的平均单步奖励如图 </a:t>
            </a:r>
            <a:r>
              <a:rPr lang="en-US" altLang="zh-CN" sz="2000" dirty="0">
                <a:effectLst/>
              </a:rPr>
              <a:t>6 </a:t>
            </a:r>
            <a:r>
              <a:rPr lang="zh-CN" altLang="en-US" sz="2000" dirty="0">
                <a:effectLst/>
              </a:rPr>
              <a:t>所示。</a:t>
            </a:r>
            <a:r>
              <a:rPr lang="zh-CN" altLang="en-US" sz="2000" dirty="0"/>
              <a:t> </a:t>
            </a:r>
          </a:p>
        </p:txBody>
      </p:sp>
      <p:pic>
        <p:nvPicPr>
          <p:cNvPr id="14" name="图片 13">
            <a:extLst>
              <a:ext uri="{FF2B5EF4-FFF2-40B4-BE49-F238E27FC236}">
                <a16:creationId xmlns:a16="http://schemas.microsoft.com/office/drawing/2014/main" id="{091F98F3-B74A-E1EF-81C8-A31B1D4059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7286" y="3297005"/>
            <a:ext cx="5420833" cy="3045606"/>
          </a:xfrm>
          <a:prstGeom prst="rect">
            <a:avLst/>
          </a:prstGeom>
        </p:spPr>
      </p:pic>
      <p:sp>
        <p:nvSpPr>
          <p:cNvPr id="15" name="文本框 14">
            <a:extLst>
              <a:ext uri="{FF2B5EF4-FFF2-40B4-BE49-F238E27FC236}">
                <a16:creationId xmlns:a16="http://schemas.microsoft.com/office/drawing/2014/main" id="{CEE67779-6D36-DD2F-295E-339549251118}"/>
              </a:ext>
            </a:extLst>
          </p:cNvPr>
          <p:cNvSpPr txBox="1"/>
          <p:nvPr/>
        </p:nvSpPr>
        <p:spPr>
          <a:xfrm>
            <a:off x="651190" y="3690964"/>
            <a:ext cx="5117306" cy="1938992"/>
          </a:xfrm>
          <a:prstGeom prst="rect">
            <a:avLst/>
          </a:prstGeom>
          <a:noFill/>
        </p:spPr>
        <p:txBody>
          <a:bodyPr wrap="square">
            <a:spAutoFit/>
          </a:bodyPr>
          <a:lstStyle/>
          <a:p>
            <a:pPr marL="342900" indent="-342900">
              <a:buFont typeface="Wingdings" panose="05000000000000000000" pitchFamily="2" charset="2"/>
              <a:buChar char="u"/>
            </a:pPr>
            <a:r>
              <a:rPr lang="en-US" altLang="zh-CN" sz="2000" dirty="0">
                <a:effectLst/>
              </a:rPr>
              <a:t>SAM</a:t>
            </a:r>
            <a:r>
              <a:rPr lang="zh-CN" altLang="en-US" sz="2000" dirty="0">
                <a:effectLst/>
              </a:rPr>
              <a:t>方法可以保持对标签噪声的鲁棒性，并提高各种噪声水平的训练精度。所提出的</a:t>
            </a:r>
            <a:r>
              <a:rPr lang="en-US" altLang="zh-CN" sz="2000" dirty="0">
                <a:effectLst/>
              </a:rPr>
              <a:t>SAM-SAC</a:t>
            </a:r>
            <a:r>
              <a:rPr lang="zh-CN" altLang="en-US" sz="2000" dirty="0">
                <a:effectLst/>
              </a:rPr>
              <a:t>算法继承了</a:t>
            </a:r>
            <a:r>
              <a:rPr lang="en-US" altLang="zh-CN" sz="2000" dirty="0">
                <a:effectLst/>
              </a:rPr>
              <a:t>SAM</a:t>
            </a:r>
            <a:r>
              <a:rPr lang="zh-CN" altLang="en-US" sz="2000" dirty="0">
                <a:effectLst/>
              </a:rPr>
              <a:t>方法的这一优点。仿真结果表明，</a:t>
            </a:r>
            <a:r>
              <a:rPr lang="en-US" altLang="zh-CN" sz="2000" dirty="0">
                <a:effectLst/>
              </a:rPr>
              <a:t>SAM-SAC</a:t>
            </a:r>
            <a:r>
              <a:rPr lang="zh-CN" altLang="en-US" sz="2000" dirty="0">
                <a:effectLst/>
              </a:rPr>
              <a:t>算法在环境噪声条件下可以获得比传统</a:t>
            </a:r>
            <a:r>
              <a:rPr lang="en-US" altLang="zh-CN" sz="2000" dirty="0">
                <a:effectLst/>
              </a:rPr>
              <a:t>SAC</a:t>
            </a:r>
            <a:r>
              <a:rPr lang="zh-CN" altLang="en-US" sz="2000" dirty="0">
                <a:effectLst/>
              </a:rPr>
              <a:t>更高的奖励</a:t>
            </a:r>
            <a:r>
              <a:rPr lang="zh-CN" altLang="en-US" sz="2000" dirty="0"/>
              <a:t> </a:t>
            </a:r>
          </a:p>
        </p:txBody>
      </p:sp>
    </p:spTree>
    <p:extLst>
      <p:ext uri="{BB962C8B-B14F-4D97-AF65-F5344CB8AC3E}">
        <p14:creationId xmlns:p14="http://schemas.microsoft.com/office/powerpoint/2010/main" val="11847309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06543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Evaluation</a:t>
            </a:r>
          </a:p>
        </p:txBody>
      </p:sp>
      <p:sp>
        <p:nvSpPr>
          <p:cNvPr id="8" name="文本框 7">
            <a:extLst>
              <a:ext uri="{FF2B5EF4-FFF2-40B4-BE49-F238E27FC236}">
                <a16:creationId xmlns:a16="http://schemas.microsoft.com/office/drawing/2014/main" id="{3CAEE5A3-B35B-49E2-A441-34D4E932E912}"/>
              </a:ext>
            </a:extLst>
          </p:cNvPr>
          <p:cNvSpPr txBox="1"/>
          <p:nvPr/>
        </p:nvSpPr>
        <p:spPr>
          <a:xfrm>
            <a:off x="573881" y="967569"/>
            <a:ext cx="7569994"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C. </a:t>
            </a:r>
            <a:r>
              <a:rPr lang="en-US" altLang="zh-CN" sz="2800" b="1" dirty="0">
                <a:solidFill>
                  <a:srgbClr val="5B9BD5">
                    <a:lumMod val="75000"/>
                  </a:srgbClr>
                </a:solidFill>
                <a:latin typeface="微软雅黑" panose="020B0503020204020204" pitchFamily="34" charset="-122"/>
                <a:ea typeface="微软雅黑" panose="020B0503020204020204" pitchFamily="34" charset="-122"/>
              </a:rPr>
              <a:t>SAM-SAC </a:t>
            </a:r>
            <a:r>
              <a:rPr lang="zh-CN" altLang="en-US" sz="2800" b="1" dirty="0">
                <a:solidFill>
                  <a:srgbClr val="5B9BD5">
                    <a:lumMod val="75000"/>
                  </a:srgbClr>
                </a:solidFill>
                <a:latin typeface="微软雅黑" panose="020B0503020204020204" pitchFamily="34" charset="-122"/>
                <a:ea typeface="微软雅黑" panose="020B0503020204020204" pitchFamily="34" charset="-122"/>
              </a:rPr>
              <a:t>算法与现有 </a:t>
            </a:r>
            <a:r>
              <a:rPr lang="en-US" altLang="zh-CN" sz="2800" b="1" dirty="0">
                <a:solidFill>
                  <a:srgbClr val="5B9BD5">
                    <a:lumMod val="75000"/>
                  </a:srgbClr>
                </a:solidFill>
                <a:latin typeface="微软雅黑" panose="020B0503020204020204" pitchFamily="34" charset="-122"/>
                <a:ea typeface="微软雅黑" panose="020B0503020204020204" pitchFamily="34" charset="-122"/>
              </a:rPr>
              <a:t>DRL </a:t>
            </a:r>
            <a:r>
              <a:rPr lang="zh-CN" altLang="en-US" sz="2800" b="1" dirty="0">
                <a:solidFill>
                  <a:srgbClr val="5B9BD5">
                    <a:lumMod val="75000"/>
                  </a:srgbClr>
                </a:solidFill>
                <a:latin typeface="微软雅黑" panose="020B0503020204020204" pitchFamily="34" charset="-122"/>
                <a:ea typeface="微软雅黑" panose="020B0503020204020204" pitchFamily="34" charset="-122"/>
              </a:rPr>
              <a:t>算法的比较</a:t>
            </a:r>
            <a:endParaRPr kumimoji="0" lang="zh-CN" altLang="en-US"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a:extLst>
              <a:ext uri="{FF2B5EF4-FFF2-40B4-BE49-F238E27FC236}">
                <a16:creationId xmlns:a16="http://schemas.microsoft.com/office/drawing/2014/main" id="{1B483FC1-011D-4E90-A893-7E2D7CF00C4C}"/>
              </a:ext>
            </a:extLst>
          </p:cNvPr>
          <p:cNvSpPr txBox="1"/>
          <p:nvPr/>
        </p:nvSpPr>
        <p:spPr>
          <a:xfrm>
            <a:off x="535782" y="1508045"/>
            <a:ext cx="10513218" cy="507127"/>
          </a:xfrm>
          <a:prstGeom prst="rect">
            <a:avLst/>
          </a:prstGeom>
          <a:noFill/>
        </p:spPr>
        <p:txBody>
          <a:bodyPr wrap="square">
            <a:spAutoFit/>
          </a:bodyPr>
          <a:lstStyle/>
          <a:p>
            <a:pPr marL="285750" indent="-285750">
              <a:lnSpc>
                <a:spcPct val="150000"/>
              </a:lnSpc>
              <a:buFont typeface="Wingdings" panose="05000000000000000000" pitchFamily="2" charset="2"/>
              <a:buChar char="p"/>
            </a:pPr>
            <a:r>
              <a:rPr lang="en-US" altLang="zh-CN" sz="2000" dirty="0">
                <a:effectLst/>
              </a:rPr>
              <a:t>SAM-SAC</a:t>
            </a:r>
            <a:r>
              <a:rPr lang="zh-CN" altLang="en-US" sz="2000" dirty="0">
                <a:effectLst/>
              </a:rPr>
              <a:t>算法的鲁棒性</a:t>
            </a:r>
            <a:endParaRPr lang="en-US" altLang="zh-CN" sz="2000" dirty="0">
              <a:effectLst/>
            </a:endParaRPr>
          </a:p>
        </p:txBody>
      </p:sp>
      <p:sp>
        <p:nvSpPr>
          <p:cNvPr id="11" name="文本框 10">
            <a:extLst>
              <a:ext uri="{FF2B5EF4-FFF2-40B4-BE49-F238E27FC236}">
                <a16:creationId xmlns:a16="http://schemas.microsoft.com/office/drawing/2014/main" id="{E0AD7651-BB60-7491-4A23-1CD984B0CD2C}"/>
              </a:ext>
            </a:extLst>
          </p:cNvPr>
          <p:cNvSpPr txBox="1"/>
          <p:nvPr/>
        </p:nvSpPr>
        <p:spPr>
          <a:xfrm>
            <a:off x="573881" y="2032428"/>
            <a:ext cx="10903744" cy="1323439"/>
          </a:xfrm>
          <a:prstGeom prst="rect">
            <a:avLst/>
          </a:prstGeom>
          <a:noFill/>
        </p:spPr>
        <p:txBody>
          <a:bodyPr wrap="square">
            <a:spAutoFit/>
          </a:bodyPr>
          <a:lstStyle/>
          <a:p>
            <a:pPr marL="342900" indent="-342900">
              <a:buFont typeface="Wingdings" panose="05000000000000000000" pitchFamily="2" charset="2"/>
              <a:buChar char="u"/>
            </a:pPr>
            <a:r>
              <a:rPr lang="zh-CN" altLang="en-US" sz="2000" dirty="0">
                <a:effectLst/>
              </a:rPr>
              <a:t>为了进一步说明所提出算法的优越性，迭代中最后 </a:t>
            </a:r>
            <a:r>
              <a:rPr lang="en-US" altLang="zh-CN" sz="2000" dirty="0">
                <a:effectLst/>
              </a:rPr>
              <a:t>1e4 </a:t>
            </a:r>
            <a:r>
              <a:rPr lang="zh-CN" altLang="en-US" sz="2000" dirty="0">
                <a:effectLst/>
              </a:rPr>
              <a:t>步的平均计算结果如表 </a:t>
            </a:r>
            <a:r>
              <a:rPr lang="en-US" altLang="zh-CN" sz="2000" dirty="0">
                <a:effectLst/>
              </a:rPr>
              <a:t>IV </a:t>
            </a:r>
            <a:r>
              <a:rPr lang="zh-CN" altLang="en-US" sz="2000" dirty="0">
                <a:effectLst/>
              </a:rPr>
              <a:t>所示。与传统的 </a:t>
            </a:r>
            <a:r>
              <a:rPr lang="en-US" altLang="zh-CN" sz="2000" dirty="0">
                <a:effectLst/>
              </a:rPr>
              <a:t>SAC </a:t>
            </a:r>
            <a:r>
              <a:rPr lang="zh-CN" altLang="en-US" sz="2000" dirty="0">
                <a:effectLst/>
              </a:rPr>
              <a:t>相比，提出的 </a:t>
            </a:r>
            <a:r>
              <a:rPr lang="en-US" altLang="zh-CN" sz="2000" dirty="0">
                <a:effectLst/>
              </a:rPr>
              <a:t>SAM-SAC </a:t>
            </a:r>
            <a:r>
              <a:rPr lang="zh-CN" altLang="en-US" sz="2000" dirty="0">
                <a:effectLst/>
              </a:rPr>
              <a:t>算法可以提高监管请求跟踪误差，降低 </a:t>
            </a:r>
            <a:r>
              <a:rPr lang="en-US" altLang="zh-CN" sz="2000" dirty="0">
                <a:effectLst/>
              </a:rPr>
              <a:t>VPP </a:t>
            </a:r>
            <a:r>
              <a:rPr lang="zh-CN" altLang="en-US" sz="2000" dirty="0">
                <a:effectLst/>
              </a:rPr>
              <a:t>运行成本，减轻监管轨迹与日内调度计划偏差的惩罚。因此，</a:t>
            </a:r>
            <a:r>
              <a:rPr lang="en-US" altLang="zh-CN" sz="2000" dirty="0">
                <a:effectLst/>
              </a:rPr>
              <a:t>SAM-SAC </a:t>
            </a:r>
            <a:r>
              <a:rPr lang="zh-CN" altLang="en-US" sz="2000" dirty="0">
                <a:effectLst/>
              </a:rPr>
              <a:t>算法有助于显着提高对奖励噪声的鲁棒性。</a:t>
            </a:r>
            <a:endParaRPr lang="zh-CN" altLang="en-US" sz="2000" dirty="0"/>
          </a:p>
        </p:txBody>
      </p:sp>
      <p:pic>
        <p:nvPicPr>
          <p:cNvPr id="5" name="图片 4">
            <a:extLst>
              <a:ext uri="{FF2B5EF4-FFF2-40B4-BE49-F238E27FC236}">
                <a16:creationId xmlns:a16="http://schemas.microsoft.com/office/drawing/2014/main" id="{DAC3157D-4DBB-C7DA-0E0D-165CDB4417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8303" y="3125021"/>
            <a:ext cx="5446432" cy="2985006"/>
          </a:xfrm>
          <a:prstGeom prst="rect">
            <a:avLst/>
          </a:prstGeom>
        </p:spPr>
      </p:pic>
    </p:spTree>
    <p:extLst>
      <p:ext uri="{BB962C8B-B14F-4D97-AF65-F5344CB8AC3E}">
        <p14:creationId xmlns:p14="http://schemas.microsoft.com/office/powerpoint/2010/main" val="35753013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06543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Evaluation</a:t>
            </a:r>
          </a:p>
        </p:txBody>
      </p:sp>
      <p:sp>
        <p:nvSpPr>
          <p:cNvPr id="8" name="文本框 7">
            <a:extLst>
              <a:ext uri="{FF2B5EF4-FFF2-40B4-BE49-F238E27FC236}">
                <a16:creationId xmlns:a16="http://schemas.microsoft.com/office/drawing/2014/main" id="{3CAEE5A3-B35B-49E2-A441-34D4E932E912}"/>
              </a:ext>
            </a:extLst>
          </p:cNvPr>
          <p:cNvSpPr txBox="1"/>
          <p:nvPr/>
        </p:nvSpPr>
        <p:spPr>
          <a:xfrm>
            <a:off x="573881" y="967569"/>
            <a:ext cx="7569994"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C. </a:t>
            </a:r>
            <a:r>
              <a:rPr lang="en-US" altLang="zh-CN" sz="2800" b="1" dirty="0">
                <a:solidFill>
                  <a:srgbClr val="5B9BD5">
                    <a:lumMod val="75000"/>
                  </a:srgbClr>
                </a:solidFill>
                <a:latin typeface="微软雅黑" panose="020B0503020204020204" pitchFamily="34" charset="-122"/>
                <a:ea typeface="微软雅黑" panose="020B0503020204020204" pitchFamily="34" charset="-122"/>
              </a:rPr>
              <a:t>SAM-SAC </a:t>
            </a:r>
            <a:r>
              <a:rPr lang="zh-CN" altLang="en-US" sz="2800" b="1" dirty="0">
                <a:solidFill>
                  <a:srgbClr val="5B9BD5">
                    <a:lumMod val="75000"/>
                  </a:srgbClr>
                </a:solidFill>
                <a:latin typeface="微软雅黑" panose="020B0503020204020204" pitchFamily="34" charset="-122"/>
                <a:ea typeface="微软雅黑" panose="020B0503020204020204" pitchFamily="34" charset="-122"/>
              </a:rPr>
              <a:t>算法与现有 </a:t>
            </a:r>
            <a:r>
              <a:rPr lang="en-US" altLang="zh-CN" sz="2800" b="1" dirty="0">
                <a:solidFill>
                  <a:srgbClr val="5B9BD5">
                    <a:lumMod val="75000"/>
                  </a:srgbClr>
                </a:solidFill>
                <a:latin typeface="微软雅黑" panose="020B0503020204020204" pitchFamily="34" charset="-122"/>
                <a:ea typeface="微软雅黑" panose="020B0503020204020204" pitchFamily="34" charset="-122"/>
              </a:rPr>
              <a:t>DRL </a:t>
            </a:r>
            <a:r>
              <a:rPr lang="zh-CN" altLang="en-US" sz="2800" b="1" dirty="0">
                <a:solidFill>
                  <a:srgbClr val="5B9BD5">
                    <a:lumMod val="75000"/>
                  </a:srgbClr>
                </a:solidFill>
                <a:latin typeface="微软雅黑" panose="020B0503020204020204" pitchFamily="34" charset="-122"/>
                <a:ea typeface="微软雅黑" panose="020B0503020204020204" pitchFamily="34" charset="-122"/>
              </a:rPr>
              <a:t>算法的比较</a:t>
            </a:r>
            <a:endParaRPr kumimoji="0" lang="zh-CN" altLang="en-US"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a:extLst>
              <a:ext uri="{FF2B5EF4-FFF2-40B4-BE49-F238E27FC236}">
                <a16:creationId xmlns:a16="http://schemas.microsoft.com/office/drawing/2014/main" id="{1B483FC1-011D-4E90-A893-7E2D7CF00C4C}"/>
              </a:ext>
            </a:extLst>
          </p:cNvPr>
          <p:cNvSpPr txBox="1"/>
          <p:nvPr/>
        </p:nvSpPr>
        <p:spPr>
          <a:xfrm>
            <a:off x="573881" y="1599258"/>
            <a:ext cx="10513218" cy="507127"/>
          </a:xfrm>
          <a:prstGeom prst="rect">
            <a:avLst/>
          </a:prstGeom>
          <a:noFill/>
        </p:spPr>
        <p:txBody>
          <a:bodyPr wrap="square">
            <a:spAutoFit/>
          </a:bodyPr>
          <a:lstStyle/>
          <a:p>
            <a:pPr marL="285750" indent="-285750">
              <a:lnSpc>
                <a:spcPct val="150000"/>
              </a:lnSpc>
              <a:buFont typeface="Wingdings" panose="05000000000000000000" pitchFamily="2" charset="2"/>
              <a:buChar char="p"/>
            </a:pPr>
            <a:r>
              <a:rPr lang="pl-PL" altLang="zh-CN" sz="2000" dirty="0">
                <a:effectLst/>
              </a:rPr>
              <a:t>SAM-SAC </a:t>
            </a:r>
            <a:r>
              <a:rPr lang="zh-CN" altLang="pl-PL" sz="2000" dirty="0">
                <a:effectLst/>
              </a:rPr>
              <a:t>算法的适用性</a:t>
            </a:r>
            <a:r>
              <a:rPr lang="zh-CN" altLang="en-US" sz="2000" dirty="0"/>
              <a:t> </a:t>
            </a:r>
          </a:p>
        </p:txBody>
      </p:sp>
      <p:sp>
        <p:nvSpPr>
          <p:cNvPr id="11" name="文本框 10">
            <a:extLst>
              <a:ext uri="{FF2B5EF4-FFF2-40B4-BE49-F238E27FC236}">
                <a16:creationId xmlns:a16="http://schemas.microsoft.com/office/drawing/2014/main" id="{DE911AD0-CB44-C758-EBD7-2320103BD6B2}"/>
              </a:ext>
            </a:extLst>
          </p:cNvPr>
          <p:cNvSpPr txBox="1"/>
          <p:nvPr/>
        </p:nvSpPr>
        <p:spPr>
          <a:xfrm>
            <a:off x="609600" y="2113500"/>
            <a:ext cx="10972799" cy="1477328"/>
          </a:xfrm>
          <a:prstGeom prst="rect">
            <a:avLst/>
          </a:prstGeom>
          <a:noFill/>
        </p:spPr>
        <p:txBody>
          <a:bodyPr wrap="square">
            <a:spAutoFit/>
          </a:bodyPr>
          <a:lstStyle/>
          <a:p>
            <a:r>
              <a:rPr lang="zh-CN" altLang="en-US" sz="1800" dirty="0">
                <a:effectLst/>
                <a:latin typeface="unset"/>
              </a:rPr>
              <a:t>在模拟的实际环境中，</a:t>
            </a:r>
            <a:r>
              <a:rPr lang="en-US" altLang="zh-CN" sz="1800" dirty="0">
                <a:effectLst/>
                <a:latin typeface="unset"/>
              </a:rPr>
              <a:t>FR</a:t>
            </a:r>
            <a:r>
              <a:rPr lang="zh-CN" altLang="en-US" sz="1800" dirty="0">
                <a:effectLst/>
                <a:latin typeface="unset"/>
              </a:rPr>
              <a:t>设备被分配了一定的概率不遵循</a:t>
            </a:r>
            <a:r>
              <a:rPr lang="en-US" altLang="zh-CN" sz="1800" dirty="0">
                <a:effectLst/>
                <a:latin typeface="unset"/>
              </a:rPr>
              <a:t>VPP</a:t>
            </a:r>
            <a:r>
              <a:rPr lang="zh-CN" altLang="en-US" sz="1800" dirty="0">
                <a:effectLst/>
                <a:latin typeface="unset"/>
              </a:rPr>
              <a:t>调节命令。训练过程首先在离线模拟器中进行，并且然后在模拟的实际环境中对得到的控制策略进行测试。</a:t>
            </a:r>
            <a:endParaRPr lang="zh-CN" altLang="en-US" dirty="0">
              <a:effectLst/>
            </a:endParaRPr>
          </a:p>
          <a:p>
            <a:r>
              <a:rPr lang="zh-CN" altLang="en-US" sz="1800" dirty="0">
                <a:effectLst/>
              </a:rPr>
              <a:t>使用不同的随机种子和训练数据集进行了 </a:t>
            </a:r>
            <a:r>
              <a:rPr lang="en-US" altLang="zh-CN" sz="1800" dirty="0">
                <a:effectLst/>
              </a:rPr>
              <a:t>20 </a:t>
            </a:r>
            <a:r>
              <a:rPr lang="zh-CN" altLang="en-US" sz="1800" dirty="0">
                <a:effectLst/>
              </a:rPr>
              <a:t>次试验。</a:t>
            </a:r>
            <a:r>
              <a:rPr lang="zh-CN" altLang="en-US" dirty="0"/>
              <a:t> </a:t>
            </a:r>
            <a:r>
              <a:rPr lang="en-US" altLang="zh-CN" sz="1800" dirty="0">
                <a:effectLst/>
              </a:rPr>
              <a:t>SAC </a:t>
            </a:r>
            <a:r>
              <a:rPr lang="zh-CN" altLang="en-US" sz="1800" dirty="0">
                <a:effectLst/>
              </a:rPr>
              <a:t>算法和提出的 </a:t>
            </a:r>
            <a:r>
              <a:rPr lang="en-US" altLang="zh-CN" sz="1800" dirty="0">
                <a:effectLst/>
              </a:rPr>
              <a:t>SAM-SAC </a:t>
            </a:r>
            <a:r>
              <a:rPr lang="zh-CN" altLang="en-US" sz="1800" dirty="0">
                <a:effectLst/>
              </a:rPr>
              <a:t>算法在实际环境中的平均单步奖励的比较如图 </a:t>
            </a:r>
            <a:r>
              <a:rPr lang="en-US" altLang="zh-CN" sz="1800" dirty="0">
                <a:effectLst/>
              </a:rPr>
              <a:t>7 </a:t>
            </a:r>
            <a:r>
              <a:rPr lang="zh-CN" altLang="en-US" sz="1800" dirty="0">
                <a:effectLst/>
              </a:rPr>
              <a:t>所示。根据数值模拟可以看出，即使存在参数偏差在实际和仿真环境之间，所提出的方法的性能仍然不错。此外，可以观察到，实际环境中的算法性能可以随着总训练步长的增加而提高。</a:t>
            </a:r>
            <a:endParaRPr lang="zh-CN" altLang="en-US" dirty="0"/>
          </a:p>
        </p:txBody>
      </p:sp>
      <p:pic>
        <p:nvPicPr>
          <p:cNvPr id="4" name="图片 3">
            <a:extLst>
              <a:ext uri="{FF2B5EF4-FFF2-40B4-BE49-F238E27FC236}">
                <a16:creationId xmlns:a16="http://schemas.microsoft.com/office/drawing/2014/main" id="{7A662E78-1894-DA3D-9AAD-5448B82523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2116" y="3516069"/>
            <a:ext cx="5956844" cy="2679944"/>
          </a:xfrm>
          <a:prstGeom prst="rect">
            <a:avLst/>
          </a:prstGeom>
        </p:spPr>
      </p:pic>
    </p:spTree>
    <p:extLst>
      <p:ext uri="{BB962C8B-B14F-4D97-AF65-F5344CB8AC3E}">
        <p14:creationId xmlns:p14="http://schemas.microsoft.com/office/powerpoint/2010/main" val="37041237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06543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Evaluation</a:t>
            </a:r>
          </a:p>
        </p:txBody>
      </p:sp>
      <p:sp>
        <p:nvSpPr>
          <p:cNvPr id="8" name="文本框 7">
            <a:extLst>
              <a:ext uri="{FF2B5EF4-FFF2-40B4-BE49-F238E27FC236}">
                <a16:creationId xmlns:a16="http://schemas.microsoft.com/office/drawing/2014/main" id="{3CAEE5A3-B35B-49E2-A441-34D4E932E912}"/>
              </a:ext>
            </a:extLst>
          </p:cNvPr>
          <p:cNvSpPr txBox="1"/>
          <p:nvPr/>
        </p:nvSpPr>
        <p:spPr>
          <a:xfrm>
            <a:off x="573881" y="967569"/>
            <a:ext cx="7569994"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1" dirty="0">
                <a:solidFill>
                  <a:srgbClr val="5B9BD5">
                    <a:lumMod val="75000"/>
                  </a:srgbClr>
                </a:solidFill>
                <a:latin typeface="微软雅黑" panose="020B0503020204020204" pitchFamily="34" charset="-122"/>
                <a:ea typeface="微软雅黑" panose="020B0503020204020204" pitchFamily="34" charset="-122"/>
              </a:rPr>
              <a:t>D</a:t>
            </a:r>
            <a:r>
              <a:rPr kumimoji="0" lang="en-US" altLang="zh-CN"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a:t>
            </a:r>
            <a:r>
              <a:rPr kumimoji="0" lang="zh-CN" altLang="en-US"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两阶段 </a:t>
            </a:r>
            <a:r>
              <a:rPr kumimoji="0" lang="en-US" altLang="zh-CN"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DRL </a:t>
            </a:r>
            <a:r>
              <a:rPr kumimoji="0" lang="zh-CN" altLang="en-US"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方法的优势</a:t>
            </a:r>
          </a:p>
        </p:txBody>
      </p:sp>
      <p:sp>
        <p:nvSpPr>
          <p:cNvPr id="12" name="文本框 11">
            <a:extLst>
              <a:ext uri="{FF2B5EF4-FFF2-40B4-BE49-F238E27FC236}">
                <a16:creationId xmlns:a16="http://schemas.microsoft.com/office/drawing/2014/main" id="{1B483FC1-011D-4E90-A893-7E2D7CF00C4C}"/>
              </a:ext>
            </a:extLst>
          </p:cNvPr>
          <p:cNvSpPr txBox="1"/>
          <p:nvPr/>
        </p:nvSpPr>
        <p:spPr>
          <a:xfrm>
            <a:off x="573881" y="1455211"/>
            <a:ext cx="10513218" cy="1384290"/>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在离线阶段积累经验后，训练好的策略网络和</a:t>
            </a:r>
            <a:r>
              <a:rPr kumimoji="0" lang="en-US" altLang="zh-CN"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Q</a:t>
            </a:r>
            <a:r>
              <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网络可以转移到在线执行</a:t>
            </a:r>
            <a:endParaRPr kumimoji="0" lang="en-US" altLang="zh-CN"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1800" dirty="0">
                <a:effectLst/>
              </a:rPr>
              <a:t>离线阶段和在线阶段的奖励和跟踪误差如图</a:t>
            </a:r>
            <a:r>
              <a:rPr lang="en-US" altLang="zh-CN" sz="1800" dirty="0">
                <a:effectLst/>
              </a:rPr>
              <a:t>9</a:t>
            </a:r>
            <a:r>
              <a:rPr lang="zh-CN" altLang="en-US" sz="1800" dirty="0">
                <a:effectLst/>
              </a:rPr>
              <a:t>和图</a:t>
            </a:r>
            <a:r>
              <a:rPr lang="en-US" altLang="zh-CN" sz="1800" dirty="0">
                <a:effectLst/>
              </a:rPr>
              <a:t>10</a:t>
            </a:r>
            <a:r>
              <a:rPr lang="zh-CN" altLang="en-US" sz="1800" dirty="0">
                <a:effectLst/>
              </a:rPr>
              <a:t>所示，其中实线对应每</a:t>
            </a:r>
            <a:r>
              <a:rPr lang="en-US" altLang="zh-CN" sz="1800" dirty="0">
                <a:effectLst/>
              </a:rPr>
              <a:t>100</a:t>
            </a:r>
            <a:r>
              <a:rPr lang="zh-CN" altLang="en-US" sz="1800" dirty="0">
                <a:effectLst/>
              </a:rPr>
              <a:t>步的平均逐步回报（奖励和跟踪误差） </a:t>
            </a:r>
            <a:r>
              <a:rPr lang="en-US" altLang="zh-CN" sz="1800" dirty="0">
                <a:effectLst/>
              </a:rPr>
              <a:t>10 </a:t>
            </a:r>
            <a:r>
              <a:rPr lang="zh-CN" altLang="en-US" sz="1800" dirty="0">
                <a:effectLst/>
              </a:rPr>
              <a:t>次试验，阴影区域受 </a:t>
            </a:r>
            <a:r>
              <a:rPr lang="en-US" altLang="zh-CN" sz="1800" dirty="0">
                <a:effectLst/>
              </a:rPr>
              <a:t>10 </a:t>
            </a:r>
            <a:r>
              <a:rPr lang="zh-CN" altLang="en-US" sz="1800" dirty="0">
                <a:effectLst/>
              </a:rPr>
              <a:t>次试验中每 </a:t>
            </a:r>
            <a:r>
              <a:rPr lang="en-US" altLang="zh-CN" sz="1800" dirty="0">
                <a:effectLst/>
              </a:rPr>
              <a:t>100 </a:t>
            </a:r>
            <a:r>
              <a:rPr lang="zh-CN" altLang="en-US" sz="1800" dirty="0">
                <a:effectLst/>
              </a:rPr>
              <a:t>步的最小和最大逐步回报的限制。</a:t>
            </a:r>
            <a:r>
              <a:rPr lang="zh-CN" altLang="en-US" sz="2000" dirty="0"/>
              <a:t> </a:t>
            </a:r>
            <a:endParaRPr kumimoji="0" lang="en-US" altLang="zh-CN"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pic>
        <p:nvPicPr>
          <p:cNvPr id="4" name="图片 3">
            <a:extLst>
              <a:ext uri="{FF2B5EF4-FFF2-40B4-BE49-F238E27FC236}">
                <a16:creationId xmlns:a16="http://schemas.microsoft.com/office/drawing/2014/main" id="{7CD0443C-DE12-08D7-2775-6380AF492E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772" y="3110440"/>
            <a:ext cx="5084729" cy="2456279"/>
          </a:xfrm>
          <a:prstGeom prst="rect">
            <a:avLst/>
          </a:prstGeom>
        </p:spPr>
      </p:pic>
      <p:pic>
        <p:nvPicPr>
          <p:cNvPr id="6" name="图片 5">
            <a:extLst>
              <a:ext uri="{FF2B5EF4-FFF2-40B4-BE49-F238E27FC236}">
                <a16:creationId xmlns:a16="http://schemas.microsoft.com/office/drawing/2014/main" id="{E3A4FC4C-4398-21E3-A4B2-F1B2D0E555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3447" y="3088483"/>
            <a:ext cx="5402553" cy="2569367"/>
          </a:xfrm>
          <a:prstGeom prst="rect">
            <a:avLst/>
          </a:prstGeom>
        </p:spPr>
      </p:pic>
      <p:sp>
        <p:nvSpPr>
          <p:cNvPr id="13" name="文本框 12">
            <a:extLst>
              <a:ext uri="{FF2B5EF4-FFF2-40B4-BE49-F238E27FC236}">
                <a16:creationId xmlns:a16="http://schemas.microsoft.com/office/drawing/2014/main" id="{1D6B1D16-D5DA-1F2C-A001-82D235EFE6BE}"/>
              </a:ext>
            </a:extLst>
          </p:cNvPr>
          <p:cNvSpPr txBox="1"/>
          <p:nvPr/>
        </p:nvSpPr>
        <p:spPr>
          <a:xfrm rot="10800000" flipV="1">
            <a:off x="573881" y="5722630"/>
            <a:ext cx="11156156" cy="646331"/>
          </a:xfrm>
          <a:prstGeom prst="rect">
            <a:avLst/>
          </a:prstGeom>
          <a:noFill/>
        </p:spPr>
        <p:txBody>
          <a:bodyPr wrap="square">
            <a:spAutoFit/>
          </a:bodyPr>
          <a:lstStyle/>
          <a:p>
            <a:r>
              <a:rPr lang="zh-CN" altLang="en-US" dirty="0"/>
              <a:t>从图 </a:t>
            </a:r>
            <a:r>
              <a:rPr lang="en-US" altLang="zh-CN" dirty="0"/>
              <a:t>9 </a:t>
            </a:r>
            <a:r>
              <a:rPr lang="zh-CN" altLang="en-US" dirty="0"/>
              <a:t>可以看出，与离线启动过程相比，在线启动过程中系统奖励的偏差显着减小。此外，在线启动过程的跟踪误差仍然可以保持在可接受的范围内</a:t>
            </a:r>
          </a:p>
        </p:txBody>
      </p:sp>
    </p:spTree>
    <p:extLst>
      <p:ext uri="{BB962C8B-B14F-4D97-AF65-F5344CB8AC3E}">
        <p14:creationId xmlns:p14="http://schemas.microsoft.com/office/powerpoint/2010/main" val="36075818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06543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Evaluation</a:t>
            </a:r>
          </a:p>
        </p:txBody>
      </p:sp>
      <p:sp>
        <p:nvSpPr>
          <p:cNvPr id="8" name="文本框 7">
            <a:extLst>
              <a:ext uri="{FF2B5EF4-FFF2-40B4-BE49-F238E27FC236}">
                <a16:creationId xmlns:a16="http://schemas.microsoft.com/office/drawing/2014/main" id="{3CAEE5A3-B35B-49E2-A441-34D4E932E912}"/>
              </a:ext>
            </a:extLst>
          </p:cNvPr>
          <p:cNvSpPr txBox="1"/>
          <p:nvPr/>
        </p:nvSpPr>
        <p:spPr>
          <a:xfrm>
            <a:off x="573881" y="967569"/>
            <a:ext cx="7569994"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1" dirty="0">
                <a:solidFill>
                  <a:srgbClr val="5B9BD5">
                    <a:lumMod val="75000"/>
                  </a:srgbClr>
                </a:solidFill>
                <a:latin typeface="微软雅黑" panose="020B0503020204020204" pitchFamily="34" charset="-122"/>
                <a:ea typeface="微软雅黑" panose="020B0503020204020204" pitchFamily="34" charset="-122"/>
              </a:rPr>
              <a:t>D</a:t>
            </a:r>
            <a:r>
              <a:rPr kumimoji="0" lang="en-US" altLang="zh-CN"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a:t>
            </a:r>
            <a:r>
              <a:rPr kumimoji="0" lang="zh-CN" altLang="en-US"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两阶段 </a:t>
            </a:r>
            <a:r>
              <a:rPr kumimoji="0" lang="en-US" altLang="zh-CN"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DRL </a:t>
            </a:r>
            <a:r>
              <a:rPr kumimoji="0" lang="zh-CN" altLang="en-US"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方法的优势</a:t>
            </a:r>
          </a:p>
        </p:txBody>
      </p:sp>
      <p:sp>
        <p:nvSpPr>
          <p:cNvPr id="12" name="文本框 11">
            <a:extLst>
              <a:ext uri="{FF2B5EF4-FFF2-40B4-BE49-F238E27FC236}">
                <a16:creationId xmlns:a16="http://schemas.microsoft.com/office/drawing/2014/main" id="{1B483FC1-011D-4E90-A893-7E2D7CF00C4C}"/>
              </a:ext>
            </a:extLst>
          </p:cNvPr>
          <p:cNvSpPr txBox="1"/>
          <p:nvPr/>
        </p:nvSpPr>
        <p:spPr>
          <a:xfrm>
            <a:off x="500062" y="1433124"/>
            <a:ext cx="5391151" cy="4754443"/>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一些代表性</a:t>
            </a:r>
            <a:r>
              <a:rPr kumimoji="0" lang="en-US" altLang="zh-CN"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DER</a:t>
            </a:r>
            <a:r>
              <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和聚合器（第</a:t>
            </a:r>
            <a:r>
              <a:rPr kumimoji="0" lang="en-US" altLang="zh-CN"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8</a:t>
            </a:r>
            <a:r>
              <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个聚合器）的分解结果如图</a:t>
            </a:r>
            <a:r>
              <a:rPr kumimoji="0" lang="en-US" altLang="zh-CN"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12</a:t>
            </a:r>
            <a:r>
              <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所示</a:t>
            </a:r>
            <a:endParaRPr kumimoji="0" lang="en-US" altLang="zh-CN"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1800" dirty="0">
                <a:effectLst/>
              </a:rPr>
              <a:t>热控居民（</a:t>
            </a:r>
            <a:r>
              <a:rPr lang="en-US" altLang="zh-CN" sz="1800" dirty="0">
                <a:effectLst/>
              </a:rPr>
              <a:t>TCR</a:t>
            </a:r>
            <a:r>
              <a:rPr lang="zh-CN" altLang="en-US" sz="1800" dirty="0">
                <a:effectLst/>
              </a:rPr>
              <a:t>）的每日功率输入曲线和室内温度曲线如图</a:t>
            </a:r>
            <a:r>
              <a:rPr lang="en-US" altLang="zh-CN" sz="1800" dirty="0">
                <a:effectLst/>
              </a:rPr>
              <a:t>12</a:t>
            </a:r>
            <a:r>
              <a:rPr lang="zh-CN" altLang="en-US" sz="1800" dirty="0">
                <a:effectLst/>
              </a:rPr>
              <a:t>（</a:t>
            </a:r>
            <a:r>
              <a:rPr lang="en-US" altLang="zh-CN" sz="1800" dirty="0">
                <a:effectLst/>
              </a:rPr>
              <a:t>a ) </a:t>
            </a:r>
            <a:r>
              <a:rPr lang="zh-CN" altLang="en-US" sz="1800" dirty="0">
                <a:effectLst/>
              </a:rPr>
              <a:t>和 </a:t>
            </a:r>
            <a:r>
              <a:rPr lang="en-US" altLang="zh-CN" sz="1800" dirty="0">
                <a:effectLst/>
              </a:rPr>
              <a:t>(b)</a:t>
            </a:r>
            <a:r>
              <a:rPr lang="zh-CN" altLang="en-US" sz="1800" dirty="0">
                <a:effectLst/>
              </a:rPr>
              <a:t>，第 </a:t>
            </a:r>
            <a:r>
              <a:rPr lang="en-US" altLang="zh-CN" sz="1800" dirty="0">
                <a:effectLst/>
              </a:rPr>
              <a:t>8 </a:t>
            </a:r>
            <a:r>
              <a:rPr lang="zh-CN" altLang="en-US" sz="1800" dirty="0">
                <a:effectLst/>
              </a:rPr>
              <a:t>个聚合器中所有 </a:t>
            </a:r>
            <a:r>
              <a:rPr lang="en-US" altLang="zh-CN" sz="1800" dirty="0">
                <a:effectLst/>
              </a:rPr>
              <a:t>TCR</a:t>
            </a:r>
            <a:r>
              <a:rPr lang="zh-CN" altLang="en-US" sz="1800" dirty="0">
                <a:effectLst/>
              </a:rPr>
              <a:t>（由 </a:t>
            </a:r>
            <a:r>
              <a:rPr lang="en-US" altLang="zh-CN" sz="1800" dirty="0">
                <a:effectLst/>
              </a:rPr>
              <a:t>273 </a:t>
            </a:r>
            <a:r>
              <a:rPr lang="zh-CN" altLang="en-US" sz="1800" dirty="0">
                <a:effectLst/>
              </a:rPr>
              <a:t>个 </a:t>
            </a:r>
            <a:r>
              <a:rPr lang="en-US" altLang="zh-CN" sz="1800" dirty="0">
                <a:effectLst/>
              </a:rPr>
              <a:t>TCR </a:t>
            </a:r>
            <a:r>
              <a:rPr lang="zh-CN" altLang="en-US" sz="1800" dirty="0">
                <a:effectLst/>
              </a:rPr>
              <a:t>组成）的日输入功率曲线和室内温度曲线分别如图 </a:t>
            </a:r>
            <a:r>
              <a:rPr lang="en-US" altLang="zh-CN" sz="1800" dirty="0">
                <a:effectLst/>
              </a:rPr>
              <a:t>12</a:t>
            </a:r>
            <a:r>
              <a:rPr lang="zh-CN" altLang="en-US" sz="1800" dirty="0">
                <a:effectLst/>
              </a:rPr>
              <a:t>（</a:t>
            </a:r>
            <a:r>
              <a:rPr lang="en-US" altLang="zh-CN" sz="1800" dirty="0">
                <a:effectLst/>
              </a:rPr>
              <a:t>c</a:t>
            </a:r>
            <a:r>
              <a:rPr lang="zh-CN" altLang="en-US" sz="1800" dirty="0">
                <a:effectLst/>
              </a:rPr>
              <a:t>）和（</a:t>
            </a:r>
            <a:r>
              <a:rPr lang="en-US" altLang="zh-CN" sz="1800" dirty="0">
                <a:effectLst/>
              </a:rPr>
              <a:t>d</a:t>
            </a:r>
            <a:r>
              <a:rPr lang="zh-CN" altLang="en-US" sz="1800" dirty="0">
                <a:effectLst/>
              </a:rPr>
              <a:t>）所示。</a:t>
            </a:r>
            <a:endParaRPr lang="en-US" altLang="zh-CN" sz="1800" dirty="0">
              <a:effectLst/>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1800" dirty="0">
                <a:effectLst/>
              </a:rPr>
              <a:t>仿真结果表明，通过在容量限制内调整 </a:t>
            </a:r>
            <a:r>
              <a:rPr lang="en-US" altLang="zh-CN" sz="1800" dirty="0">
                <a:effectLst/>
              </a:rPr>
              <a:t>TCR </a:t>
            </a:r>
            <a:r>
              <a:rPr lang="zh-CN" altLang="en-US" sz="1800" dirty="0">
                <a:effectLst/>
              </a:rPr>
              <a:t>的功耗，可以将各个 </a:t>
            </a:r>
            <a:r>
              <a:rPr lang="en-US" altLang="zh-CN" sz="1800" dirty="0">
                <a:effectLst/>
              </a:rPr>
              <a:t>TCR </a:t>
            </a:r>
            <a:r>
              <a:rPr lang="zh-CN" altLang="en-US" sz="1800" dirty="0">
                <a:effectLst/>
              </a:rPr>
              <a:t>的室内温度控制在预定的舒适范围（</a:t>
            </a:r>
            <a:r>
              <a:rPr lang="en-US" altLang="zh-CN" sz="1800" dirty="0">
                <a:effectLst/>
              </a:rPr>
              <a:t>20°C ∼24°C</a:t>
            </a:r>
            <a:r>
              <a:rPr lang="zh-CN" altLang="en-US" sz="1800" dirty="0">
                <a:effectLst/>
              </a:rPr>
              <a:t>）内。因此，通过所提出的 </a:t>
            </a:r>
            <a:r>
              <a:rPr lang="en-US" altLang="zh-CN" sz="1800" dirty="0">
                <a:effectLst/>
              </a:rPr>
              <a:t>DRL </a:t>
            </a:r>
            <a:r>
              <a:rPr lang="zh-CN" altLang="en-US" sz="1800" dirty="0">
                <a:effectLst/>
              </a:rPr>
              <a:t>方法获得的分解解决方案可以保持在 </a:t>
            </a:r>
            <a:r>
              <a:rPr lang="en-US" altLang="zh-CN" sz="1800" dirty="0">
                <a:effectLst/>
              </a:rPr>
              <a:t>DER </a:t>
            </a:r>
            <a:r>
              <a:rPr lang="zh-CN" altLang="en-US" sz="1800" dirty="0">
                <a:effectLst/>
              </a:rPr>
              <a:t>的可行区域内。</a:t>
            </a:r>
            <a:r>
              <a:rPr lang="zh-CN" altLang="en-US" sz="2000" dirty="0"/>
              <a:t> </a:t>
            </a:r>
            <a:endParaRPr kumimoji="0" lang="en-US" altLang="zh-CN"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pic>
        <p:nvPicPr>
          <p:cNvPr id="3" name="图片 2">
            <a:extLst>
              <a:ext uri="{FF2B5EF4-FFF2-40B4-BE49-F238E27FC236}">
                <a16:creationId xmlns:a16="http://schemas.microsoft.com/office/drawing/2014/main" id="{20BFBA30-E4F4-C51D-E5A2-8B46AC1EE9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4436" y="1456912"/>
            <a:ext cx="5600606" cy="4370310"/>
          </a:xfrm>
          <a:prstGeom prst="rect">
            <a:avLst/>
          </a:prstGeom>
        </p:spPr>
      </p:pic>
    </p:spTree>
    <p:extLst>
      <p:ext uri="{BB962C8B-B14F-4D97-AF65-F5344CB8AC3E}">
        <p14:creationId xmlns:p14="http://schemas.microsoft.com/office/powerpoint/2010/main" val="34823506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17078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Conclusion</a:t>
            </a:r>
          </a:p>
        </p:txBody>
      </p:sp>
      <p:sp>
        <p:nvSpPr>
          <p:cNvPr id="9" name="文本框 8">
            <a:extLst>
              <a:ext uri="{FF2B5EF4-FFF2-40B4-BE49-F238E27FC236}">
                <a16:creationId xmlns:a16="http://schemas.microsoft.com/office/drawing/2014/main" id="{EC926D36-2945-467B-8D39-3D7F192CB89F}"/>
              </a:ext>
            </a:extLst>
          </p:cNvPr>
          <p:cNvSpPr txBox="1"/>
          <p:nvPr/>
        </p:nvSpPr>
        <p:spPr>
          <a:xfrm>
            <a:off x="850104" y="1776711"/>
            <a:ext cx="10217945" cy="2813847"/>
          </a:xfrm>
          <a:prstGeom prst="rect">
            <a:avLst/>
          </a:prstGeom>
          <a:noFill/>
        </p:spPr>
        <p:txBody>
          <a:bodyPr wrap="square">
            <a:spAutoFit/>
          </a:bodyPr>
          <a:lstStyle/>
          <a:p>
            <a:pPr marL="457200" indent="-457200">
              <a:lnSpc>
                <a:spcPct val="150000"/>
              </a:lnSpc>
              <a:buFont typeface="Wingdings" panose="05000000000000000000" pitchFamily="2" charset="2"/>
              <a:buChar char="Ø"/>
            </a:pPr>
            <a:r>
              <a:rPr lang="zh-CN" altLang="en-US" sz="2000" dirty="0">
                <a:effectLst/>
              </a:rPr>
              <a:t>提出了一种基于 </a:t>
            </a:r>
            <a:r>
              <a:rPr lang="en-US" altLang="zh-CN" sz="2000" dirty="0">
                <a:effectLst/>
              </a:rPr>
              <a:t>DRL </a:t>
            </a:r>
            <a:r>
              <a:rPr lang="zh-CN" altLang="en-US" sz="2000" dirty="0">
                <a:effectLst/>
              </a:rPr>
              <a:t>的 </a:t>
            </a:r>
            <a:r>
              <a:rPr lang="en-US" altLang="zh-CN" sz="2000" dirty="0">
                <a:effectLst/>
              </a:rPr>
              <a:t>VPP </a:t>
            </a:r>
            <a:r>
              <a:rPr lang="zh-CN" altLang="en-US" sz="2000" dirty="0">
                <a:effectLst/>
              </a:rPr>
              <a:t>频率调节服务分解方法，通过该方法可以在不准确的环境模型中有效地将上级电力系统发出的时变调节请求分解到 </a:t>
            </a:r>
            <a:r>
              <a:rPr lang="en-US" altLang="zh-CN" sz="2000" dirty="0">
                <a:effectLst/>
              </a:rPr>
              <a:t>DER </a:t>
            </a:r>
            <a:r>
              <a:rPr lang="zh-CN" altLang="en-US" sz="2000" dirty="0">
                <a:effectLst/>
              </a:rPr>
              <a:t>聚合器。 </a:t>
            </a:r>
            <a:endParaRPr lang="en-US" altLang="zh-CN" sz="2000" dirty="0">
              <a:effectLst/>
            </a:endParaRPr>
          </a:p>
          <a:p>
            <a:pPr marL="457200" indent="-457200">
              <a:lnSpc>
                <a:spcPct val="150000"/>
              </a:lnSpc>
              <a:buFont typeface="Wingdings" panose="05000000000000000000" pitchFamily="2" charset="2"/>
              <a:buChar char="Ø"/>
            </a:pPr>
            <a:r>
              <a:rPr lang="zh-CN" altLang="en-US" sz="2000" dirty="0">
                <a:effectLst/>
              </a:rPr>
              <a:t>所开发的两阶段 </a:t>
            </a:r>
            <a:r>
              <a:rPr lang="en-US" altLang="zh-CN" sz="2000" dirty="0">
                <a:effectLst/>
              </a:rPr>
              <a:t>DRL </a:t>
            </a:r>
            <a:r>
              <a:rPr lang="zh-CN" altLang="en-US" sz="2000" dirty="0">
                <a:effectLst/>
              </a:rPr>
              <a:t>方法可以利用先验知识提高在线启动过程的性能。</a:t>
            </a:r>
            <a:r>
              <a:rPr lang="zh-CN" altLang="en-US" sz="2000" dirty="0"/>
              <a:t> </a:t>
            </a:r>
            <a:endParaRPr lang="en-US" altLang="zh-CN" sz="2000" dirty="0"/>
          </a:p>
          <a:p>
            <a:pPr marL="457200" indent="-457200">
              <a:lnSpc>
                <a:spcPct val="150000"/>
              </a:lnSpc>
              <a:buFont typeface="Wingdings" panose="05000000000000000000" pitchFamily="2" charset="2"/>
              <a:buChar char="Ø"/>
            </a:pPr>
            <a:r>
              <a:rPr lang="zh-CN" altLang="en-US" sz="2000" dirty="0">
                <a:effectLst/>
              </a:rPr>
              <a:t>所提出的 </a:t>
            </a:r>
            <a:r>
              <a:rPr lang="en-US" altLang="zh-CN" sz="2000" dirty="0">
                <a:effectLst/>
              </a:rPr>
              <a:t>SAM-SAC </a:t>
            </a:r>
            <a:r>
              <a:rPr lang="zh-CN" altLang="en-US" sz="2000" dirty="0">
                <a:effectLst/>
              </a:rPr>
              <a:t>算法能够适应环境参数的变化，并对奖励噪声表现出鲁棒性。 </a:t>
            </a:r>
            <a:endParaRPr lang="en-US" altLang="zh-CN" sz="2000" dirty="0">
              <a:effectLst/>
            </a:endParaRPr>
          </a:p>
          <a:p>
            <a:pPr marL="457200" indent="-457200">
              <a:lnSpc>
                <a:spcPct val="150000"/>
              </a:lnSpc>
              <a:buFont typeface="Wingdings" panose="05000000000000000000" pitchFamily="2" charset="2"/>
              <a:buChar char="Ø"/>
            </a:pPr>
            <a:r>
              <a:rPr lang="zh-CN" altLang="en-US" sz="2000" dirty="0">
                <a:effectLst/>
              </a:rPr>
              <a:t>数值仿真结果表明，该方法能够经济地管理各种可控资源，并能高精度地跟踪调节请求，促进了</a:t>
            </a:r>
            <a:r>
              <a:rPr lang="en-US" altLang="zh-CN" sz="2000" dirty="0">
                <a:effectLst/>
              </a:rPr>
              <a:t>VPP</a:t>
            </a:r>
            <a:r>
              <a:rPr lang="zh-CN" altLang="en-US" sz="2000" dirty="0">
                <a:effectLst/>
              </a:rPr>
              <a:t>为电力系统提供调节服务。</a:t>
            </a:r>
            <a:r>
              <a:rPr lang="zh-CN" altLang="en-US" sz="2000" dirty="0"/>
              <a:t> </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565582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片 153"/>
          <p:cNvPicPr>
            <a:picLocks noChangeAspect="1"/>
          </p:cNvPicPr>
          <p:nvPr/>
        </p:nvPicPr>
        <p:blipFill>
          <a:blip r:embed="rId2"/>
          <a:stretch>
            <a:fillRect/>
          </a:stretch>
        </p:blipFill>
        <p:spPr>
          <a:xfrm>
            <a:off x="0" y="0"/>
            <a:ext cx="12192000" cy="6858000"/>
          </a:xfrm>
          <a:prstGeom prst="rect">
            <a:avLst/>
          </a:prstGeom>
        </p:spPr>
      </p:pic>
      <p:sp>
        <p:nvSpPr>
          <p:cNvPr id="3" name="矩形 2"/>
          <p:cNvSpPr/>
          <p:nvPr/>
        </p:nvSpPr>
        <p:spPr>
          <a:xfrm>
            <a:off x="519545" y="581892"/>
            <a:ext cx="11170227" cy="5777345"/>
          </a:xfrm>
          <a:prstGeom prst="rect">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350" dirty="0">
              <a:latin typeface="Microsoft YaHei Regular"/>
            </a:endParaRPr>
          </a:p>
        </p:txBody>
      </p:sp>
      <p:sp>
        <p:nvSpPr>
          <p:cNvPr id="2" name="文本框 1"/>
          <p:cNvSpPr txBox="1"/>
          <p:nvPr/>
        </p:nvSpPr>
        <p:spPr>
          <a:xfrm>
            <a:off x="8750748" y="5026321"/>
            <a:ext cx="2097286" cy="400110"/>
          </a:xfrm>
          <a:prstGeom prst="rect">
            <a:avLst/>
          </a:prstGeom>
          <a:noFill/>
        </p:spPr>
        <p:txBody>
          <a:bodyPr wrap="square" rtlCol="0">
            <a:spAutoFit/>
          </a:bodyPr>
          <a:lstStyle/>
          <a:p>
            <a:r>
              <a:rPr lang="en-GB" altLang="zh-CN" sz="2000" dirty="0">
                <a:solidFill>
                  <a:schemeClr val="bg1"/>
                </a:solidFill>
              </a:rPr>
              <a:t> 2022</a:t>
            </a:r>
            <a:r>
              <a:rPr lang="zh-CN" altLang="en-US" sz="2000" dirty="0">
                <a:solidFill>
                  <a:schemeClr val="bg1"/>
                </a:solidFill>
              </a:rPr>
              <a:t>年</a:t>
            </a:r>
            <a:r>
              <a:rPr lang="en-US" altLang="zh-CN" sz="2000" dirty="0">
                <a:solidFill>
                  <a:schemeClr val="bg1"/>
                </a:solidFill>
              </a:rPr>
              <a:t>7</a:t>
            </a:r>
            <a:r>
              <a:rPr lang="zh-CN" altLang="en-US" sz="2000" dirty="0">
                <a:solidFill>
                  <a:schemeClr val="bg1"/>
                </a:solidFill>
              </a:rPr>
              <a:t>月</a:t>
            </a:r>
            <a:r>
              <a:rPr lang="en-US" altLang="zh-CN" sz="2000" dirty="0">
                <a:solidFill>
                  <a:schemeClr val="bg1"/>
                </a:solidFill>
              </a:rPr>
              <a:t>30</a:t>
            </a:r>
            <a:r>
              <a:rPr lang="zh-CN" altLang="en-US" sz="2000" dirty="0">
                <a:solidFill>
                  <a:schemeClr val="bg1"/>
                </a:solidFill>
              </a:rPr>
              <a:t>日</a:t>
            </a:r>
            <a:endParaRPr kumimoji="1" lang="zh-CN" altLang="en-US" sz="2000" dirty="0">
              <a:solidFill>
                <a:schemeClr val="bg1"/>
              </a:solidFill>
            </a:endParaRPr>
          </a:p>
        </p:txBody>
      </p:sp>
      <p:grpSp>
        <p:nvGrpSpPr>
          <p:cNvPr id="4" name="组合 3"/>
          <p:cNvGrpSpPr/>
          <p:nvPr/>
        </p:nvGrpSpPr>
        <p:grpSpPr>
          <a:xfrm>
            <a:off x="8750748" y="5011222"/>
            <a:ext cx="2097286" cy="430307"/>
            <a:chOff x="4249806" y="3902569"/>
            <a:chExt cx="3331525" cy="430306"/>
          </a:xfrm>
        </p:grpSpPr>
        <p:cxnSp>
          <p:nvCxnSpPr>
            <p:cNvPr id="8" name="直线连接符 7"/>
            <p:cNvCxnSpPr/>
            <p:nvPr/>
          </p:nvCxnSpPr>
          <p:spPr>
            <a:xfrm>
              <a:off x="4249806" y="3902569"/>
              <a:ext cx="33315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直线连接符 71"/>
            <p:cNvCxnSpPr/>
            <p:nvPr/>
          </p:nvCxnSpPr>
          <p:spPr>
            <a:xfrm>
              <a:off x="4249806" y="4332875"/>
              <a:ext cx="33315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5" name="文本框 64"/>
          <p:cNvSpPr txBox="1"/>
          <p:nvPr/>
        </p:nvSpPr>
        <p:spPr>
          <a:xfrm>
            <a:off x="798426" y="2680234"/>
            <a:ext cx="10759420" cy="923330"/>
          </a:xfrm>
          <a:prstGeom prst="rect">
            <a:avLst/>
          </a:prstGeom>
          <a:noFill/>
        </p:spPr>
        <p:txBody>
          <a:bodyPr wrap="none" rtlCol="0">
            <a:spAutoFit/>
          </a:bodyPr>
          <a:lstStyle/>
          <a:p>
            <a:pPr algn="ctr"/>
            <a:r>
              <a:rPr kumimoji="1" lang="en-US" altLang="zh-CN" sz="5400" b="1" dirty="0">
                <a:solidFill>
                  <a:srgbClr val="F6D9A7"/>
                </a:solidFill>
                <a:latin typeface="微软雅黑" panose="020B0503020204020204" pitchFamily="34" charset="-122"/>
                <a:ea typeface="微软雅黑" panose="020B0503020204020204" pitchFamily="34" charset="-122"/>
              </a:rPr>
              <a:t>Thank you for your listening</a:t>
            </a:r>
            <a:r>
              <a:rPr kumimoji="1" lang="zh-CN" altLang="en-US" sz="5400" b="1" dirty="0">
                <a:solidFill>
                  <a:srgbClr val="F6D9A7"/>
                </a:solidFill>
                <a:latin typeface="微软雅黑" panose="020B0503020204020204" pitchFamily="34" charset="-122"/>
                <a:ea typeface="微软雅黑" panose="020B0503020204020204" pitchFamily="34" charset="-122"/>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379020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200" b="1" i="0" u="none" strike="noStrike" kern="1200" cap="none" spc="0" normalizeH="0" baseline="0" noProof="0" dirty="0">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作者团队</a:t>
            </a:r>
            <a:r>
              <a:rPr kumimoji="1" lang="en-US" altLang="zh-CN" sz="3200" b="1" i="0" u="none" strike="noStrike" kern="1200" cap="none" spc="0" normalizeH="0" baseline="0" noProof="0" dirty="0">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a:t>
            </a:r>
            <a:r>
              <a:rPr kumimoji="1" lang="en-US" altLang="zh-CN" sz="3200" b="1" i="0" u="none" strike="noStrike" kern="1200" cap="none" spc="0" normalizeH="0" baseline="0" noProof="0" dirty="0" err="1">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Xue</a:t>
            </a:r>
            <a:r>
              <a:rPr kumimoji="1" lang="en-US" altLang="zh-CN" sz="3200" b="1" i="0" u="none" strike="noStrike" kern="1200" cap="none" spc="0" normalizeH="0" baseline="0" noProof="0" dirty="0">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 Wang</a:t>
            </a:r>
            <a:endParaRPr kumimoji="1" lang="en-US" altLang="zh-CN" sz="3200" b="1" i="0" u="none" strike="noStrike" kern="1200" cap="none" spc="0" normalizeH="0" baseline="0" noProof="0" dirty="0">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文本框 9">
            <a:extLst>
              <a:ext uri="{FF2B5EF4-FFF2-40B4-BE49-F238E27FC236}">
                <a16:creationId xmlns:a16="http://schemas.microsoft.com/office/drawing/2014/main" id="{C3D2A89F-C946-6DFB-7912-4BE2EE2A3A76}"/>
              </a:ext>
            </a:extLst>
          </p:cNvPr>
          <p:cNvSpPr txBox="1"/>
          <p:nvPr/>
        </p:nvSpPr>
        <p:spPr>
          <a:xfrm>
            <a:off x="397668" y="1013936"/>
            <a:ext cx="11256169" cy="923330"/>
          </a:xfrm>
          <a:prstGeom prst="rect">
            <a:avLst/>
          </a:prstGeom>
          <a:noFill/>
        </p:spPr>
        <p:txBody>
          <a:bodyPr wrap="square">
            <a:spAutoFit/>
          </a:bodyPr>
          <a:lstStyle/>
          <a:p>
            <a:r>
              <a:rPr lang="zh-CN" altLang="en-US" dirty="0"/>
              <a:t>2013年获得清华大学工业工程学士学位，2019年获得宾夕法尼亚州立大学工业工程与运筹学博士学位，现任阿里巴巴达摩研究院决策智能实验室高级算法专家</a:t>
            </a:r>
            <a:endParaRPr lang="en-US" altLang="zh-CN" dirty="0"/>
          </a:p>
          <a:p>
            <a:r>
              <a:rPr lang="zh-CN" altLang="en-US" dirty="0"/>
              <a:t>研究兴趣包括统计学习、优化和随机建模。</a:t>
            </a:r>
          </a:p>
        </p:txBody>
      </p:sp>
      <p:pic>
        <p:nvPicPr>
          <p:cNvPr id="6" name="图片 5">
            <a:extLst>
              <a:ext uri="{FF2B5EF4-FFF2-40B4-BE49-F238E27FC236}">
                <a16:creationId xmlns:a16="http://schemas.microsoft.com/office/drawing/2014/main" id="{00398A58-3D97-707C-F85E-503A1140FA51}"/>
              </a:ext>
            </a:extLst>
          </p:cNvPr>
          <p:cNvPicPr>
            <a:picLocks noChangeAspect="1"/>
          </p:cNvPicPr>
          <p:nvPr/>
        </p:nvPicPr>
        <p:blipFill>
          <a:blip r:embed="rId4"/>
          <a:stretch>
            <a:fillRect/>
          </a:stretch>
        </p:blipFill>
        <p:spPr>
          <a:xfrm>
            <a:off x="500063" y="2012554"/>
            <a:ext cx="10263188" cy="1037676"/>
          </a:xfrm>
          <a:prstGeom prst="rect">
            <a:avLst/>
          </a:prstGeom>
        </p:spPr>
      </p:pic>
      <p:pic>
        <p:nvPicPr>
          <p:cNvPr id="8" name="图片 7">
            <a:extLst>
              <a:ext uri="{FF2B5EF4-FFF2-40B4-BE49-F238E27FC236}">
                <a16:creationId xmlns:a16="http://schemas.microsoft.com/office/drawing/2014/main" id="{4E393187-9AFC-4E7F-F429-FD05A362930D}"/>
              </a:ext>
            </a:extLst>
          </p:cNvPr>
          <p:cNvPicPr>
            <a:picLocks noChangeAspect="1"/>
          </p:cNvPicPr>
          <p:nvPr/>
        </p:nvPicPr>
        <p:blipFill>
          <a:blip r:embed="rId5"/>
          <a:stretch>
            <a:fillRect/>
          </a:stretch>
        </p:blipFill>
        <p:spPr>
          <a:xfrm>
            <a:off x="500063" y="3155411"/>
            <a:ext cx="9977438" cy="1646133"/>
          </a:xfrm>
          <a:prstGeom prst="rect">
            <a:avLst/>
          </a:prstGeom>
        </p:spPr>
      </p:pic>
    </p:spTree>
    <p:extLst>
      <p:ext uri="{BB962C8B-B14F-4D97-AF65-F5344CB8AC3E}">
        <p14:creationId xmlns:p14="http://schemas.microsoft.com/office/powerpoint/2010/main" val="2281445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329590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200" b="1" i="0" u="none" strike="noStrike" kern="1200" cap="none" spc="0" normalizeH="0" baseline="0" noProof="0" dirty="0">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作者团队</a:t>
            </a:r>
            <a:r>
              <a:rPr kumimoji="1" lang="en-US" altLang="zh-CN" sz="3200" b="1" i="0" u="none" strike="noStrike" kern="1200" cap="none" spc="0" normalizeH="0" baseline="0" noProof="0" dirty="0">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-Wei Gu</a:t>
            </a:r>
            <a:endParaRPr kumimoji="1" lang="en-US" altLang="zh-CN" sz="3200" b="1" i="0" u="none" strike="noStrike" kern="1200" cap="none" spc="0" normalizeH="0" baseline="0" noProof="0" dirty="0">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3F1E52F4-76CA-F4FF-08D1-DDC15D1A2EFE}"/>
              </a:ext>
            </a:extLst>
          </p:cNvPr>
          <p:cNvPicPr>
            <a:picLocks noChangeAspect="1"/>
          </p:cNvPicPr>
          <p:nvPr/>
        </p:nvPicPr>
        <p:blipFill>
          <a:blip r:embed="rId4"/>
          <a:stretch>
            <a:fillRect/>
          </a:stretch>
        </p:blipFill>
        <p:spPr>
          <a:xfrm>
            <a:off x="0" y="753113"/>
            <a:ext cx="5061050" cy="2491950"/>
          </a:xfrm>
          <a:prstGeom prst="rect">
            <a:avLst/>
          </a:prstGeom>
        </p:spPr>
      </p:pic>
      <p:sp>
        <p:nvSpPr>
          <p:cNvPr id="10" name="文本框 9">
            <a:extLst>
              <a:ext uri="{FF2B5EF4-FFF2-40B4-BE49-F238E27FC236}">
                <a16:creationId xmlns:a16="http://schemas.microsoft.com/office/drawing/2014/main" id="{CFF856B2-F6E1-6CDF-3FEC-E039845BC4C0}"/>
              </a:ext>
            </a:extLst>
          </p:cNvPr>
          <p:cNvSpPr txBox="1"/>
          <p:nvPr/>
        </p:nvSpPr>
        <p:spPr>
          <a:xfrm>
            <a:off x="39291" y="3711122"/>
            <a:ext cx="4982468" cy="1754326"/>
          </a:xfrm>
          <a:prstGeom prst="rect">
            <a:avLst/>
          </a:prstGeom>
          <a:noFill/>
        </p:spPr>
        <p:txBody>
          <a:bodyPr wrap="square">
            <a:spAutoFit/>
          </a:bodyPr>
          <a:lstStyle/>
          <a:p>
            <a:r>
              <a:rPr lang="zh-CN" altLang="en-US" dirty="0"/>
              <a:t>（IEEE高级成员）于2001年和2006年分别获得东南大学电气工程学士和博士学位。目前是东南大学电气工程学院的教授。是分布式发电和主动配电网络研究所所长。</a:t>
            </a:r>
            <a:endParaRPr lang="en-US" altLang="zh-CN" dirty="0"/>
          </a:p>
          <a:p>
            <a:r>
              <a:rPr lang="zh-CN" altLang="en-US" dirty="0"/>
              <a:t>研究兴趣包括分布式发电和微电网，以及集成能源系统。</a:t>
            </a:r>
          </a:p>
        </p:txBody>
      </p:sp>
      <p:sp>
        <p:nvSpPr>
          <p:cNvPr id="12" name="文本框 11">
            <a:extLst>
              <a:ext uri="{FF2B5EF4-FFF2-40B4-BE49-F238E27FC236}">
                <a16:creationId xmlns:a16="http://schemas.microsoft.com/office/drawing/2014/main" id="{3D371A6A-597A-C914-9122-041C884ECE6C}"/>
              </a:ext>
            </a:extLst>
          </p:cNvPr>
          <p:cNvSpPr txBox="1"/>
          <p:nvPr/>
        </p:nvSpPr>
        <p:spPr>
          <a:xfrm>
            <a:off x="4988201" y="878676"/>
            <a:ext cx="7015478" cy="923330"/>
          </a:xfrm>
          <a:prstGeom prst="rect">
            <a:avLst/>
          </a:prstGeom>
          <a:noFill/>
        </p:spPr>
        <p:txBody>
          <a:bodyPr wrap="square">
            <a:spAutoFit/>
          </a:bodyPr>
          <a:lstStyle/>
          <a:p>
            <a:pPr algn="l"/>
            <a:r>
              <a:rPr lang="en-US" altLang="zh-CN" b="1" i="0" u="none" strike="noStrike" dirty="0">
                <a:solidFill>
                  <a:srgbClr val="006699"/>
                </a:solidFill>
                <a:effectLst/>
                <a:latin typeface="Arial" panose="020B0604020202020204" pitchFamily="34" charset="0"/>
                <a:hlinkClick r:id="rId5"/>
              </a:rPr>
              <a:t>An Improved Two-Stage Deep Reinforcement Learning Approach for Regulation Service Disaggregation in a Virtual Power Plant</a:t>
            </a:r>
            <a:r>
              <a:rPr lang="en-US" altLang="zh-CN" b="1" i="0" u="none" strike="noStrike" dirty="0">
                <a:solidFill>
                  <a:srgbClr val="006699"/>
                </a:solidFill>
                <a:effectLst/>
                <a:latin typeface="Arial" panose="020B0604020202020204" pitchFamily="34" charset="0"/>
              </a:rPr>
              <a:t>  2022</a:t>
            </a:r>
            <a:r>
              <a:rPr lang="zh-CN" altLang="en-US" b="1" i="0" u="none" strike="noStrike" dirty="0">
                <a:solidFill>
                  <a:srgbClr val="006699"/>
                </a:solidFill>
                <a:effectLst/>
                <a:latin typeface="Arial" panose="020B0604020202020204" pitchFamily="34" charset="0"/>
              </a:rPr>
              <a:t>，</a:t>
            </a:r>
            <a:r>
              <a:rPr lang="en-US" altLang="zh-CN" b="1" i="0" u="none" strike="noStrike" dirty="0">
                <a:solidFill>
                  <a:srgbClr val="006699"/>
                </a:solidFill>
                <a:effectLst/>
                <a:latin typeface="Arial" panose="020B0604020202020204" pitchFamily="34" charset="0"/>
              </a:rPr>
              <a:t>4</a:t>
            </a:r>
            <a:r>
              <a:rPr lang="zh-CN" altLang="en-US" b="1" i="0" u="none" strike="noStrike" dirty="0">
                <a:solidFill>
                  <a:srgbClr val="006699"/>
                </a:solidFill>
                <a:effectLst/>
                <a:latin typeface="Arial" panose="020B0604020202020204" pitchFamily="34" charset="0"/>
              </a:rPr>
              <a:t>作，</a:t>
            </a:r>
            <a:r>
              <a:rPr lang="en-US" altLang="zh-CN" b="0" i="0" u="none" strike="noStrike" dirty="0">
                <a:solidFill>
                  <a:srgbClr val="006699"/>
                </a:solidFill>
                <a:effectLst/>
                <a:latin typeface="Arial" panose="020B0604020202020204" pitchFamily="34" charset="0"/>
                <a:hlinkClick r:id="rId6"/>
              </a:rPr>
              <a:t> IEEE Transactions on Smart Grid</a:t>
            </a:r>
            <a:endParaRPr lang="en-US" altLang="zh-CN" b="1" i="0" dirty="0">
              <a:solidFill>
                <a:srgbClr val="333333"/>
              </a:solidFill>
              <a:effectLst/>
              <a:latin typeface="Arial" panose="020B0604020202020204" pitchFamily="34" charset="0"/>
            </a:endParaRPr>
          </a:p>
        </p:txBody>
      </p:sp>
      <p:sp>
        <p:nvSpPr>
          <p:cNvPr id="14" name="文本框 13">
            <a:extLst>
              <a:ext uri="{FF2B5EF4-FFF2-40B4-BE49-F238E27FC236}">
                <a16:creationId xmlns:a16="http://schemas.microsoft.com/office/drawing/2014/main" id="{817259EA-14F3-6FAF-7E4C-5F67B83BB2EA}"/>
              </a:ext>
            </a:extLst>
          </p:cNvPr>
          <p:cNvSpPr txBox="1"/>
          <p:nvPr/>
        </p:nvSpPr>
        <p:spPr>
          <a:xfrm>
            <a:off x="5021758" y="1927569"/>
            <a:ext cx="6713041" cy="1200329"/>
          </a:xfrm>
          <a:prstGeom prst="rect">
            <a:avLst/>
          </a:prstGeom>
          <a:noFill/>
        </p:spPr>
        <p:txBody>
          <a:bodyPr wrap="square">
            <a:spAutoFit/>
          </a:bodyPr>
          <a:lstStyle/>
          <a:p>
            <a:pPr algn="l"/>
            <a:r>
              <a:rPr lang="en-US" altLang="zh-CN" b="1" i="0" u="none" strike="noStrike" dirty="0">
                <a:solidFill>
                  <a:srgbClr val="006699"/>
                </a:solidFill>
                <a:effectLst/>
                <a:latin typeface="Arial" panose="020B0604020202020204" pitchFamily="34" charset="0"/>
                <a:hlinkClick r:id="rId7"/>
              </a:rPr>
              <a:t>Decentralized Game-Based Robustly Planning Scheme for Distribution Network and Microgrids Considering Bilateral Energy Trading</a:t>
            </a:r>
            <a:r>
              <a:rPr lang="en-US" altLang="zh-CN" b="1" i="0" u="none" strike="noStrike" dirty="0">
                <a:solidFill>
                  <a:srgbClr val="006699"/>
                </a:solidFill>
                <a:effectLst/>
                <a:latin typeface="Arial" panose="020B0604020202020204" pitchFamily="34" charset="0"/>
              </a:rPr>
              <a:t>  2022</a:t>
            </a:r>
            <a:r>
              <a:rPr lang="zh-CN" altLang="en-US" b="1" i="0" u="none" strike="noStrike" dirty="0">
                <a:solidFill>
                  <a:srgbClr val="006699"/>
                </a:solidFill>
                <a:effectLst/>
                <a:latin typeface="Arial" panose="020B0604020202020204" pitchFamily="34" charset="0"/>
              </a:rPr>
              <a:t>，</a:t>
            </a:r>
            <a:r>
              <a:rPr lang="en-US" altLang="zh-CN" b="1" i="0" u="none" strike="noStrike" dirty="0">
                <a:solidFill>
                  <a:srgbClr val="006699"/>
                </a:solidFill>
                <a:effectLst/>
                <a:latin typeface="Arial" panose="020B0604020202020204" pitchFamily="34" charset="0"/>
              </a:rPr>
              <a:t>3</a:t>
            </a:r>
            <a:r>
              <a:rPr lang="zh-CN" altLang="en-US" b="1" i="0" u="none" strike="noStrike" dirty="0">
                <a:solidFill>
                  <a:srgbClr val="006699"/>
                </a:solidFill>
                <a:effectLst/>
                <a:latin typeface="Arial" panose="020B0604020202020204" pitchFamily="34" charset="0"/>
              </a:rPr>
              <a:t>作，</a:t>
            </a:r>
            <a:r>
              <a:rPr lang="en-US" altLang="zh-CN" b="0" i="0" u="none" strike="noStrike" dirty="0">
                <a:solidFill>
                  <a:srgbClr val="006699"/>
                </a:solidFill>
                <a:effectLst/>
                <a:latin typeface="Arial" panose="020B0604020202020204" pitchFamily="34" charset="0"/>
                <a:hlinkClick r:id="rId8"/>
              </a:rPr>
              <a:t> IEEE Transactions on Sustainable Energy</a:t>
            </a:r>
            <a:endParaRPr lang="en-US" altLang="zh-CN" b="1" i="0" dirty="0">
              <a:solidFill>
                <a:srgbClr val="333333"/>
              </a:solidFill>
              <a:effectLst/>
              <a:latin typeface="Arial" panose="020B0604020202020204" pitchFamily="34" charset="0"/>
            </a:endParaRPr>
          </a:p>
        </p:txBody>
      </p:sp>
      <p:sp>
        <p:nvSpPr>
          <p:cNvPr id="16" name="文本框 15">
            <a:extLst>
              <a:ext uri="{FF2B5EF4-FFF2-40B4-BE49-F238E27FC236}">
                <a16:creationId xmlns:a16="http://schemas.microsoft.com/office/drawing/2014/main" id="{BB903C66-1835-EB56-04A6-3EB08107B99A}"/>
              </a:ext>
            </a:extLst>
          </p:cNvPr>
          <p:cNvSpPr txBox="1"/>
          <p:nvPr/>
        </p:nvSpPr>
        <p:spPr>
          <a:xfrm>
            <a:off x="5061049" y="3180760"/>
            <a:ext cx="6830913" cy="923330"/>
          </a:xfrm>
          <a:prstGeom prst="rect">
            <a:avLst/>
          </a:prstGeom>
          <a:noFill/>
        </p:spPr>
        <p:txBody>
          <a:bodyPr wrap="square">
            <a:spAutoFit/>
          </a:bodyPr>
          <a:lstStyle/>
          <a:p>
            <a:pPr algn="l"/>
            <a:r>
              <a:rPr lang="en-US" altLang="zh-CN" b="1" i="0" u="none" strike="noStrike" dirty="0">
                <a:solidFill>
                  <a:srgbClr val="006699"/>
                </a:solidFill>
                <a:effectLst/>
                <a:latin typeface="Arial" panose="020B0604020202020204" pitchFamily="34" charset="0"/>
                <a:hlinkClick r:id="rId9"/>
              </a:rPr>
              <a:t>An Improved Spatial Branch-and-Bound Algorithm for Non-Convex Optimal Electricity-Gas Flow</a:t>
            </a:r>
            <a:r>
              <a:rPr lang="en-US" altLang="zh-CN" b="1" i="0" u="none" strike="noStrike" dirty="0">
                <a:solidFill>
                  <a:srgbClr val="006699"/>
                </a:solidFill>
                <a:effectLst/>
                <a:latin typeface="Arial" panose="020B0604020202020204" pitchFamily="34" charset="0"/>
              </a:rPr>
              <a:t>  2022</a:t>
            </a:r>
            <a:r>
              <a:rPr lang="zh-CN" altLang="en-US" b="1" i="0" u="none" strike="noStrike" dirty="0">
                <a:solidFill>
                  <a:srgbClr val="006699"/>
                </a:solidFill>
                <a:effectLst/>
                <a:latin typeface="Arial" panose="020B0604020202020204" pitchFamily="34" charset="0"/>
              </a:rPr>
              <a:t>，</a:t>
            </a:r>
            <a:r>
              <a:rPr lang="en-US" altLang="zh-CN" b="1" i="0" u="none" strike="noStrike" dirty="0">
                <a:solidFill>
                  <a:srgbClr val="006699"/>
                </a:solidFill>
                <a:effectLst/>
                <a:latin typeface="Arial" panose="020B0604020202020204" pitchFamily="34" charset="0"/>
              </a:rPr>
              <a:t>3</a:t>
            </a:r>
            <a:r>
              <a:rPr lang="zh-CN" altLang="en-US" b="1" i="0" u="none" strike="noStrike" dirty="0">
                <a:solidFill>
                  <a:srgbClr val="006699"/>
                </a:solidFill>
                <a:effectLst/>
                <a:latin typeface="Arial" panose="020B0604020202020204" pitchFamily="34" charset="0"/>
              </a:rPr>
              <a:t>作，</a:t>
            </a:r>
            <a:r>
              <a:rPr lang="en-US" altLang="zh-CN" b="0" i="0" u="none" strike="noStrike" dirty="0">
                <a:solidFill>
                  <a:srgbClr val="006699"/>
                </a:solidFill>
                <a:effectLst/>
                <a:latin typeface="Arial" panose="020B0604020202020204" pitchFamily="34" charset="0"/>
                <a:hlinkClick r:id="rId10"/>
              </a:rPr>
              <a:t> IEEE Transactions on Power Systems</a:t>
            </a:r>
            <a:endParaRPr lang="en-US" altLang="zh-CN" b="1" i="0" dirty="0">
              <a:solidFill>
                <a:srgbClr val="333333"/>
              </a:solidFill>
              <a:effectLst/>
              <a:latin typeface="Arial" panose="020B0604020202020204" pitchFamily="34" charset="0"/>
            </a:endParaRPr>
          </a:p>
        </p:txBody>
      </p:sp>
      <p:sp>
        <p:nvSpPr>
          <p:cNvPr id="18" name="文本框 17">
            <a:extLst>
              <a:ext uri="{FF2B5EF4-FFF2-40B4-BE49-F238E27FC236}">
                <a16:creationId xmlns:a16="http://schemas.microsoft.com/office/drawing/2014/main" id="{07E98C0E-16F1-C2DB-65F0-FD7A5B3F8077}"/>
              </a:ext>
            </a:extLst>
          </p:cNvPr>
          <p:cNvSpPr txBox="1"/>
          <p:nvPr/>
        </p:nvSpPr>
        <p:spPr>
          <a:xfrm>
            <a:off x="5061049" y="4183486"/>
            <a:ext cx="6545164" cy="923330"/>
          </a:xfrm>
          <a:prstGeom prst="rect">
            <a:avLst/>
          </a:prstGeom>
          <a:noFill/>
        </p:spPr>
        <p:txBody>
          <a:bodyPr wrap="square">
            <a:spAutoFit/>
          </a:bodyPr>
          <a:lstStyle/>
          <a:p>
            <a:pPr algn="l"/>
            <a:r>
              <a:rPr lang="en-US" altLang="zh-CN" b="1" i="0" u="none" strike="noStrike" dirty="0">
                <a:solidFill>
                  <a:srgbClr val="006699"/>
                </a:solidFill>
                <a:effectLst/>
                <a:latin typeface="Arial" panose="020B0604020202020204" pitchFamily="34" charset="0"/>
                <a:hlinkClick r:id="rId11"/>
              </a:rPr>
              <a:t>Data-Driven Aggregate Thermal Dynamic Model for Buildings: A Regression Approach</a:t>
            </a:r>
            <a:r>
              <a:rPr lang="en-US" altLang="zh-CN" b="1" i="0" u="none" strike="noStrike" dirty="0">
                <a:solidFill>
                  <a:srgbClr val="006699"/>
                </a:solidFill>
                <a:effectLst/>
                <a:latin typeface="Arial" panose="020B0604020202020204" pitchFamily="34" charset="0"/>
              </a:rPr>
              <a:t>  2022</a:t>
            </a:r>
            <a:r>
              <a:rPr lang="en-US" altLang="zh-CN" b="1" dirty="0">
                <a:solidFill>
                  <a:srgbClr val="006699"/>
                </a:solidFill>
                <a:latin typeface="Arial" panose="020B0604020202020204" pitchFamily="34" charset="0"/>
              </a:rPr>
              <a:t>,2</a:t>
            </a:r>
            <a:r>
              <a:rPr lang="zh-CN" altLang="en-US" b="1" dirty="0">
                <a:solidFill>
                  <a:srgbClr val="006699"/>
                </a:solidFill>
                <a:latin typeface="Arial" panose="020B0604020202020204" pitchFamily="34" charset="0"/>
              </a:rPr>
              <a:t>作，</a:t>
            </a:r>
            <a:r>
              <a:rPr lang="en-US" altLang="zh-CN" b="0" i="0" u="none" strike="noStrike" dirty="0">
                <a:solidFill>
                  <a:srgbClr val="006699"/>
                </a:solidFill>
                <a:effectLst/>
                <a:latin typeface="Arial" panose="020B0604020202020204" pitchFamily="34" charset="0"/>
                <a:hlinkClick r:id="rId6"/>
              </a:rPr>
              <a:t> IEEE Transactions on Smart Grid</a:t>
            </a:r>
            <a:endParaRPr lang="en-US" altLang="zh-CN" b="1" i="0"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val="4142652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427392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200" b="1" i="0" u="none" strike="noStrike" kern="1200" cap="none" spc="0" normalizeH="0" baseline="0" noProof="0" dirty="0">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作者团队</a:t>
            </a:r>
            <a:r>
              <a:rPr kumimoji="1" lang="en-US" altLang="zh-CN" sz="3200" b="1" i="0" u="none" strike="noStrike" kern="1200" cap="none" spc="0" normalizeH="0" baseline="0" noProof="0" dirty="0">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-Hongbin Sun</a:t>
            </a:r>
            <a:endParaRPr kumimoji="1" lang="en-US" altLang="zh-CN" sz="3200" b="1" i="0" u="none" strike="noStrike" kern="1200" cap="none" spc="0" normalizeH="0" baseline="0" noProof="0" dirty="0">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C4132289-4377-8D60-588B-8CBE8E3B2746}"/>
              </a:ext>
            </a:extLst>
          </p:cNvPr>
          <p:cNvPicPr>
            <a:picLocks noChangeAspect="1"/>
          </p:cNvPicPr>
          <p:nvPr/>
        </p:nvPicPr>
        <p:blipFill>
          <a:blip r:embed="rId4"/>
          <a:stretch>
            <a:fillRect/>
          </a:stretch>
        </p:blipFill>
        <p:spPr>
          <a:xfrm>
            <a:off x="0" y="798620"/>
            <a:ext cx="5974592" cy="2577994"/>
          </a:xfrm>
          <a:prstGeom prst="rect">
            <a:avLst/>
          </a:prstGeom>
        </p:spPr>
      </p:pic>
      <p:sp>
        <p:nvSpPr>
          <p:cNvPr id="10" name="文本框 9">
            <a:extLst>
              <a:ext uri="{FF2B5EF4-FFF2-40B4-BE49-F238E27FC236}">
                <a16:creationId xmlns:a16="http://schemas.microsoft.com/office/drawing/2014/main" id="{6C0C5925-5E61-8E88-DB30-5538DC320C45}"/>
              </a:ext>
            </a:extLst>
          </p:cNvPr>
          <p:cNvSpPr txBox="1"/>
          <p:nvPr/>
        </p:nvSpPr>
        <p:spPr>
          <a:xfrm>
            <a:off x="83344" y="3429000"/>
            <a:ext cx="5841206" cy="2862322"/>
          </a:xfrm>
          <a:prstGeom prst="rect">
            <a:avLst/>
          </a:prstGeom>
          <a:noFill/>
        </p:spPr>
        <p:txBody>
          <a:bodyPr wrap="square">
            <a:spAutoFit/>
          </a:bodyPr>
          <a:lstStyle/>
          <a:p>
            <a:r>
              <a:rPr lang="zh-CN" altLang="en-US" dirty="0"/>
              <a:t>IEEE研究员，1992年获中国北京清华大学双学士学位，1997年获清华大学电气工程系博士学位，现任中国教育部长江学者讲座教授，清华大学电气工程终身教授，能源管理与控制研究中心主任。2007年9月至2008年9月，任美国华盛顿州立大学电气工程与计算机科学学院客座教授。</a:t>
            </a:r>
            <a:endParaRPr lang="en-US" altLang="zh-CN" dirty="0"/>
          </a:p>
          <a:p>
            <a:r>
              <a:rPr lang="zh-CN" altLang="en-US" dirty="0"/>
              <a:t>研究方向包括能源管理系统、自动电压控制、能源互联网和能源系统集成。</a:t>
            </a:r>
            <a:endParaRPr lang="en-US" altLang="zh-CN" dirty="0"/>
          </a:p>
          <a:p>
            <a:r>
              <a:rPr lang="zh-CN" altLang="en-US" dirty="0"/>
              <a:t>是</a:t>
            </a:r>
            <a:r>
              <a:rPr lang="en-US" altLang="zh-CN" dirty="0"/>
              <a:t>IEEE PES</a:t>
            </a:r>
            <a:r>
              <a:rPr lang="zh-CN" altLang="en-US" dirty="0"/>
              <a:t>能源互联网协调委员会的创始主席。</a:t>
            </a:r>
            <a:r>
              <a:rPr lang="en-US" altLang="zh-CN" dirty="0"/>
              <a:t>2017</a:t>
            </a:r>
            <a:r>
              <a:rPr lang="zh-CN" altLang="en-US" dirty="0"/>
              <a:t>年</a:t>
            </a:r>
            <a:r>
              <a:rPr lang="en-US" altLang="zh-CN" dirty="0"/>
              <a:t>11</a:t>
            </a:r>
            <a:r>
              <a:rPr lang="zh-CN" altLang="en-US" dirty="0"/>
              <a:t>月，担任</a:t>
            </a:r>
            <a:r>
              <a:rPr lang="en-US" altLang="zh-CN" dirty="0"/>
              <a:t>IEEE</a:t>
            </a:r>
            <a:r>
              <a:rPr lang="zh-CN" altLang="en-US" dirty="0"/>
              <a:t>能源互联网和能源系统集成会议的创始主席。</a:t>
            </a:r>
          </a:p>
        </p:txBody>
      </p:sp>
      <p:sp>
        <p:nvSpPr>
          <p:cNvPr id="12" name="文本框 11">
            <a:extLst>
              <a:ext uri="{FF2B5EF4-FFF2-40B4-BE49-F238E27FC236}">
                <a16:creationId xmlns:a16="http://schemas.microsoft.com/office/drawing/2014/main" id="{C31BE2A5-E58F-F2B0-6443-C64DF92320DA}"/>
              </a:ext>
            </a:extLst>
          </p:cNvPr>
          <p:cNvSpPr txBox="1"/>
          <p:nvPr/>
        </p:nvSpPr>
        <p:spPr>
          <a:xfrm>
            <a:off x="5974592" y="945964"/>
            <a:ext cx="6129336" cy="1200329"/>
          </a:xfrm>
          <a:prstGeom prst="rect">
            <a:avLst/>
          </a:prstGeom>
          <a:noFill/>
        </p:spPr>
        <p:txBody>
          <a:bodyPr wrap="square">
            <a:spAutoFit/>
          </a:bodyPr>
          <a:lstStyle/>
          <a:p>
            <a:pPr algn="l"/>
            <a:r>
              <a:rPr lang="en-US" altLang="zh-CN" b="1" i="0" u="sng" dirty="0">
                <a:solidFill>
                  <a:srgbClr val="333333"/>
                </a:solidFill>
                <a:effectLst/>
                <a:latin typeface="Arial" panose="020B0604020202020204" pitchFamily="34" charset="0"/>
                <a:hlinkClick r:id="rId5"/>
              </a:rPr>
              <a:t>On the Real-Time Quantification of Flexibility Provided by District Heating Networks Considering Dynamic Temperature Distribution</a:t>
            </a:r>
            <a:r>
              <a:rPr lang="en-US" altLang="zh-CN" b="1" i="0" u="sng" dirty="0">
                <a:solidFill>
                  <a:srgbClr val="333333"/>
                </a:solidFill>
                <a:effectLst/>
                <a:latin typeface="Arial" panose="020B0604020202020204" pitchFamily="34" charset="0"/>
              </a:rPr>
              <a:t>  5</a:t>
            </a:r>
            <a:r>
              <a:rPr lang="zh-CN" altLang="en-US" b="1" i="0" u="sng" dirty="0">
                <a:solidFill>
                  <a:srgbClr val="333333"/>
                </a:solidFill>
                <a:effectLst/>
                <a:latin typeface="Arial" panose="020B0604020202020204" pitchFamily="34" charset="0"/>
              </a:rPr>
              <a:t>作，</a:t>
            </a:r>
            <a:r>
              <a:rPr lang="en-US" altLang="zh-CN" b="1" i="0" u="sng" dirty="0">
                <a:solidFill>
                  <a:srgbClr val="333333"/>
                </a:solidFill>
                <a:effectLst/>
                <a:latin typeface="Arial" panose="020B0604020202020204" pitchFamily="34" charset="0"/>
              </a:rPr>
              <a:t>2022</a:t>
            </a:r>
            <a:r>
              <a:rPr lang="zh-CN" altLang="en-US" b="1" i="0" u="sng" dirty="0">
                <a:solidFill>
                  <a:srgbClr val="333333"/>
                </a:solidFill>
                <a:effectLst/>
                <a:latin typeface="Arial" panose="020B0604020202020204" pitchFamily="34" charset="0"/>
              </a:rPr>
              <a:t>，</a:t>
            </a:r>
            <a:r>
              <a:rPr lang="en-US" altLang="zh-CN" b="0" i="0" u="none" strike="noStrike" dirty="0">
                <a:solidFill>
                  <a:srgbClr val="006699"/>
                </a:solidFill>
                <a:effectLst/>
                <a:latin typeface="Arial" panose="020B0604020202020204" pitchFamily="34" charset="0"/>
                <a:hlinkClick r:id="rId6"/>
              </a:rPr>
              <a:t> IEEE Transactions on Sustainable Energy</a:t>
            </a:r>
            <a:endParaRPr lang="en-US" altLang="zh-CN" b="1" i="0" dirty="0">
              <a:solidFill>
                <a:srgbClr val="333333"/>
              </a:solidFill>
              <a:effectLst/>
              <a:latin typeface="Arial" panose="020B0604020202020204" pitchFamily="34" charset="0"/>
            </a:endParaRPr>
          </a:p>
        </p:txBody>
      </p:sp>
      <p:sp>
        <p:nvSpPr>
          <p:cNvPr id="14" name="文本框 13">
            <a:extLst>
              <a:ext uri="{FF2B5EF4-FFF2-40B4-BE49-F238E27FC236}">
                <a16:creationId xmlns:a16="http://schemas.microsoft.com/office/drawing/2014/main" id="{3080D0B6-02F1-8E53-363A-593E6574FC06}"/>
              </a:ext>
            </a:extLst>
          </p:cNvPr>
          <p:cNvSpPr txBox="1"/>
          <p:nvPr/>
        </p:nvSpPr>
        <p:spPr>
          <a:xfrm>
            <a:off x="5974592" y="2271872"/>
            <a:ext cx="6129336" cy="923330"/>
          </a:xfrm>
          <a:prstGeom prst="rect">
            <a:avLst/>
          </a:prstGeom>
          <a:noFill/>
        </p:spPr>
        <p:txBody>
          <a:bodyPr wrap="square">
            <a:spAutoFit/>
          </a:bodyPr>
          <a:lstStyle/>
          <a:p>
            <a:pPr algn="l"/>
            <a:r>
              <a:rPr lang="en-US" altLang="zh-CN" b="1" i="0" u="sng" dirty="0">
                <a:solidFill>
                  <a:srgbClr val="333333"/>
                </a:solidFill>
                <a:effectLst/>
                <a:latin typeface="Arial" panose="020B0604020202020204" pitchFamily="34" charset="0"/>
                <a:hlinkClick r:id="rId7"/>
              </a:rPr>
              <a:t>Electricity Price Prediction for Energy Storage System Arbitrage: A Decision-Focused Approach</a:t>
            </a:r>
            <a:r>
              <a:rPr lang="en-US" altLang="zh-CN" b="1" i="0" u="sng" dirty="0">
                <a:solidFill>
                  <a:srgbClr val="333333"/>
                </a:solidFill>
                <a:effectLst/>
                <a:latin typeface="Arial" panose="020B0604020202020204" pitchFamily="34" charset="0"/>
              </a:rPr>
              <a:t>  5</a:t>
            </a:r>
            <a:r>
              <a:rPr lang="zh-CN" altLang="en-US" b="1" u="sng" dirty="0">
                <a:solidFill>
                  <a:srgbClr val="333333"/>
                </a:solidFill>
                <a:latin typeface="Arial" panose="020B0604020202020204" pitchFamily="34" charset="0"/>
              </a:rPr>
              <a:t>作，</a:t>
            </a:r>
            <a:r>
              <a:rPr lang="en-US" altLang="zh-CN" b="1" u="sng" dirty="0">
                <a:solidFill>
                  <a:srgbClr val="333333"/>
                </a:solidFill>
                <a:latin typeface="Arial" panose="020B0604020202020204" pitchFamily="34" charset="0"/>
              </a:rPr>
              <a:t>2022</a:t>
            </a:r>
            <a:r>
              <a:rPr lang="zh-CN" altLang="en-US" b="1" u="sng" dirty="0">
                <a:solidFill>
                  <a:srgbClr val="333333"/>
                </a:solidFill>
                <a:latin typeface="Arial" panose="020B0604020202020204" pitchFamily="34" charset="0"/>
              </a:rPr>
              <a:t>，</a:t>
            </a:r>
            <a:r>
              <a:rPr lang="en-US" altLang="zh-CN" b="0" i="0" u="none" strike="noStrike" dirty="0">
                <a:solidFill>
                  <a:srgbClr val="006699"/>
                </a:solidFill>
                <a:effectLst/>
                <a:latin typeface="Arial" panose="020B0604020202020204" pitchFamily="34" charset="0"/>
                <a:hlinkClick r:id="rId8"/>
              </a:rPr>
              <a:t> IEEE Transactions on Smart Grid</a:t>
            </a:r>
            <a:endParaRPr lang="en-US" altLang="zh-CN" b="1" i="0" dirty="0">
              <a:solidFill>
                <a:srgbClr val="333333"/>
              </a:solidFill>
              <a:effectLst/>
              <a:latin typeface="Arial" panose="020B0604020202020204" pitchFamily="34" charset="0"/>
            </a:endParaRPr>
          </a:p>
        </p:txBody>
      </p:sp>
      <p:sp>
        <p:nvSpPr>
          <p:cNvPr id="16" name="文本框 15">
            <a:extLst>
              <a:ext uri="{FF2B5EF4-FFF2-40B4-BE49-F238E27FC236}">
                <a16:creationId xmlns:a16="http://schemas.microsoft.com/office/drawing/2014/main" id="{5A1D4BF3-E711-FAD6-56DA-5DC4562E5C47}"/>
              </a:ext>
            </a:extLst>
          </p:cNvPr>
          <p:cNvSpPr txBox="1"/>
          <p:nvPr/>
        </p:nvSpPr>
        <p:spPr>
          <a:xfrm>
            <a:off x="5974592" y="3376614"/>
            <a:ext cx="6129336" cy="1200329"/>
          </a:xfrm>
          <a:prstGeom prst="rect">
            <a:avLst/>
          </a:prstGeom>
          <a:noFill/>
        </p:spPr>
        <p:txBody>
          <a:bodyPr wrap="square">
            <a:spAutoFit/>
          </a:bodyPr>
          <a:lstStyle/>
          <a:p>
            <a:pPr algn="l"/>
            <a:r>
              <a:rPr lang="en-US" altLang="zh-CN" b="1" i="0" u="sng" dirty="0">
                <a:solidFill>
                  <a:srgbClr val="333333"/>
                </a:solidFill>
                <a:effectLst/>
                <a:latin typeface="Arial" panose="020B0604020202020204" pitchFamily="34" charset="0"/>
                <a:hlinkClick r:id="rId9"/>
              </a:rPr>
              <a:t>An Improved Two-Stage Deep Reinforcement Learning Approach for Regulation Service Disaggregation in a Virtual Power Plant</a:t>
            </a:r>
            <a:r>
              <a:rPr lang="en-US" altLang="zh-CN" b="1" i="0" u="sng" dirty="0">
                <a:solidFill>
                  <a:srgbClr val="333333"/>
                </a:solidFill>
                <a:effectLst/>
                <a:latin typeface="Arial" panose="020B0604020202020204" pitchFamily="34" charset="0"/>
              </a:rPr>
              <a:t>   5</a:t>
            </a:r>
            <a:r>
              <a:rPr lang="zh-CN" altLang="en-US" b="1" i="0" u="sng" dirty="0">
                <a:solidFill>
                  <a:srgbClr val="333333"/>
                </a:solidFill>
                <a:effectLst/>
                <a:latin typeface="Arial" panose="020B0604020202020204" pitchFamily="34" charset="0"/>
              </a:rPr>
              <a:t>作，</a:t>
            </a:r>
            <a:r>
              <a:rPr lang="en-US" altLang="zh-CN" b="1" i="0" u="sng" dirty="0">
                <a:solidFill>
                  <a:srgbClr val="333333"/>
                </a:solidFill>
                <a:effectLst/>
                <a:latin typeface="Arial" panose="020B0604020202020204" pitchFamily="34" charset="0"/>
              </a:rPr>
              <a:t>2022</a:t>
            </a:r>
            <a:r>
              <a:rPr lang="zh-CN" altLang="en-US" b="1" i="0" u="sng" dirty="0">
                <a:solidFill>
                  <a:srgbClr val="333333"/>
                </a:solidFill>
                <a:effectLst/>
                <a:latin typeface="Arial" panose="020B0604020202020204" pitchFamily="34" charset="0"/>
              </a:rPr>
              <a:t>，</a:t>
            </a:r>
            <a:r>
              <a:rPr lang="en-US" altLang="zh-CN" b="0" i="0" u="sng" dirty="0">
                <a:solidFill>
                  <a:srgbClr val="333333"/>
                </a:solidFill>
                <a:effectLst/>
                <a:latin typeface="Arial" panose="020B0604020202020204" pitchFamily="34" charset="0"/>
                <a:hlinkClick r:id="rId8"/>
              </a:rPr>
              <a:t> IEEE Transactions on Smart Grid</a:t>
            </a:r>
            <a:endParaRPr lang="en-US" altLang="zh-CN" b="1" i="0" dirty="0">
              <a:solidFill>
                <a:srgbClr val="333333"/>
              </a:solidFill>
              <a:effectLst/>
              <a:latin typeface="Arial" panose="020B0604020202020204" pitchFamily="34" charset="0"/>
            </a:endParaRPr>
          </a:p>
        </p:txBody>
      </p:sp>
      <p:sp>
        <p:nvSpPr>
          <p:cNvPr id="18" name="文本框 17">
            <a:extLst>
              <a:ext uri="{FF2B5EF4-FFF2-40B4-BE49-F238E27FC236}">
                <a16:creationId xmlns:a16="http://schemas.microsoft.com/office/drawing/2014/main" id="{10627F93-C85F-214C-0B41-0E8F60FDBDD8}"/>
              </a:ext>
            </a:extLst>
          </p:cNvPr>
          <p:cNvSpPr txBox="1"/>
          <p:nvPr/>
        </p:nvSpPr>
        <p:spPr>
          <a:xfrm>
            <a:off x="5974592" y="4758355"/>
            <a:ext cx="6129336" cy="923330"/>
          </a:xfrm>
          <a:prstGeom prst="rect">
            <a:avLst/>
          </a:prstGeom>
          <a:noFill/>
        </p:spPr>
        <p:txBody>
          <a:bodyPr wrap="square">
            <a:spAutoFit/>
          </a:bodyPr>
          <a:lstStyle/>
          <a:p>
            <a:pPr algn="l"/>
            <a:r>
              <a:rPr lang="en-US" altLang="zh-CN" b="1" i="0" u="none" strike="noStrike" dirty="0">
                <a:solidFill>
                  <a:srgbClr val="006699"/>
                </a:solidFill>
                <a:effectLst/>
                <a:latin typeface="Arial" panose="020B0604020202020204" pitchFamily="34" charset="0"/>
                <a:hlinkClick r:id="rId10"/>
              </a:rPr>
              <a:t>Distributionally Robust Frequency Constrained Scheduling for an Integrated Electricity-Gas System</a:t>
            </a:r>
            <a:r>
              <a:rPr lang="zh-CN" altLang="en-US" b="1" i="0" u="none" strike="noStrike" dirty="0">
                <a:solidFill>
                  <a:srgbClr val="006699"/>
                </a:solidFill>
                <a:effectLst/>
                <a:latin typeface="Arial" panose="020B0604020202020204" pitchFamily="34" charset="0"/>
              </a:rPr>
              <a:t>，</a:t>
            </a:r>
            <a:r>
              <a:rPr lang="en-US" altLang="zh-CN" b="1" i="0" u="none" strike="noStrike" dirty="0">
                <a:solidFill>
                  <a:srgbClr val="006699"/>
                </a:solidFill>
                <a:effectLst/>
                <a:latin typeface="Arial" panose="020B0604020202020204" pitchFamily="34" charset="0"/>
              </a:rPr>
              <a:t>4</a:t>
            </a:r>
            <a:r>
              <a:rPr lang="zh-CN" altLang="en-US" b="1" dirty="0">
                <a:solidFill>
                  <a:srgbClr val="006699"/>
                </a:solidFill>
                <a:latin typeface="Arial" panose="020B0604020202020204" pitchFamily="34" charset="0"/>
              </a:rPr>
              <a:t>作，</a:t>
            </a:r>
            <a:r>
              <a:rPr lang="en-US" altLang="zh-CN" b="1" i="0" u="none" strike="noStrike" dirty="0">
                <a:solidFill>
                  <a:srgbClr val="006699"/>
                </a:solidFill>
                <a:effectLst/>
                <a:latin typeface="Arial" panose="020B0604020202020204" pitchFamily="34" charset="0"/>
              </a:rPr>
              <a:t>2022</a:t>
            </a:r>
            <a:r>
              <a:rPr lang="zh-CN" altLang="en-US" b="1" i="0" u="none" strike="noStrike" dirty="0">
                <a:solidFill>
                  <a:srgbClr val="006699"/>
                </a:solidFill>
                <a:effectLst/>
                <a:latin typeface="Arial" panose="020B0604020202020204" pitchFamily="34" charset="0"/>
              </a:rPr>
              <a:t>， </a:t>
            </a:r>
            <a:r>
              <a:rPr lang="en-US" altLang="zh-CN" b="0" i="0" u="none" strike="noStrike" dirty="0">
                <a:solidFill>
                  <a:srgbClr val="006699"/>
                </a:solidFill>
                <a:effectLst/>
                <a:latin typeface="Arial" panose="020B0604020202020204" pitchFamily="34" charset="0"/>
                <a:hlinkClick r:id="rId8"/>
              </a:rPr>
              <a:t>IEEE Transactions on Smart Grid</a:t>
            </a:r>
            <a:endParaRPr lang="en-US" altLang="zh-CN" b="1" i="0"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val="3286567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394165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200" b="1" i="0" u="none" strike="noStrike" kern="1200" cap="none" spc="0" normalizeH="0" baseline="0" noProof="0" dirty="0">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作者团队</a:t>
            </a:r>
            <a:r>
              <a:rPr kumimoji="1" lang="en-US" altLang="zh-CN" sz="3200" b="1" i="0" u="none" strike="noStrike" kern="1200" cap="none" spc="0" normalizeH="0" baseline="0" noProof="0" dirty="0">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a:t>
            </a:r>
            <a:r>
              <a:rPr kumimoji="1" lang="en-US" altLang="zh-CN" sz="3200" b="1" i="0" u="none" strike="noStrike" kern="1200" cap="none" spc="0" normalizeH="0" baseline="0" noProof="0" dirty="0" err="1">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Qiuwei</a:t>
            </a:r>
            <a:r>
              <a:rPr kumimoji="1" lang="en-US" altLang="zh-CN" sz="3200" b="1" i="0" u="none" strike="noStrike" kern="1200" cap="none" spc="0" normalizeH="0" baseline="0" noProof="0" dirty="0">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 Wu</a:t>
            </a:r>
            <a:endParaRPr kumimoji="1" lang="en-US" altLang="zh-CN" sz="3200" b="1" i="0" u="none" strike="noStrike" kern="1200" cap="none" spc="0" normalizeH="0" baseline="0" noProof="0" dirty="0">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D8A38D9D-767B-2B55-CD91-12FF5FC00C7C}"/>
              </a:ext>
            </a:extLst>
          </p:cNvPr>
          <p:cNvPicPr>
            <a:picLocks noChangeAspect="1"/>
          </p:cNvPicPr>
          <p:nvPr/>
        </p:nvPicPr>
        <p:blipFill>
          <a:blip r:embed="rId4"/>
          <a:stretch>
            <a:fillRect/>
          </a:stretch>
        </p:blipFill>
        <p:spPr>
          <a:xfrm>
            <a:off x="0" y="703815"/>
            <a:ext cx="6834188" cy="2601192"/>
          </a:xfrm>
          <a:prstGeom prst="rect">
            <a:avLst/>
          </a:prstGeom>
        </p:spPr>
      </p:pic>
      <p:sp>
        <p:nvSpPr>
          <p:cNvPr id="10" name="文本框 9">
            <a:extLst>
              <a:ext uri="{FF2B5EF4-FFF2-40B4-BE49-F238E27FC236}">
                <a16:creationId xmlns:a16="http://schemas.microsoft.com/office/drawing/2014/main" id="{23B46C59-9282-6AF3-7A2E-2BA903DA0F7F}"/>
              </a:ext>
            </a:extLst>
          </p:cNvPr>
          <p:cNvSpPr txBox="1"/>
          <p:nvPr/>
        </p:nvSpPr>
        <p:spPr>
          <a:xfrm>
            <a:off x="0" y="3814763"/>
            <a:ext cx="6129336" cy="1754326"/>
          </a:xfrm>
          <a:prstGeom prst="rect">
            <a:avLst/>
          </a:prstGeom>
          <a:noFill/>
        </p:spPr>
        <p:txBody>
          <a:bodyPr wrap="square">
            <a:spAutoFit/>
          </a:bodyPr>
          <a:lstStyle/>
          <a:p>
            <a:r>
              <a:rPr lang="zh-CN" altLang="en-US" dirty="0"/>
              <a:t>IEEE高级成员，于2000年和2003年分别获得南京科技大学电力系统及其自动化学士和硕士学位，2009年获得新加坡南洋理工大学电力系统工程博士学位</a:t>
            </a:r>
            <a:endParaRPr lang="en-US" altLang="zh-CN" dirty="0"/>
          </a:p>
          <a:p>
            <a:r>
              <a:rPr lang="en-US" altLang="zh-CN" b="0" i="0" dirty="0">
                <a:solidFill>
                  <a:srgbClr val="000000"/>
                </a:solidFill>
                <a:effectLst/>
                <a:latin typeface="Roboto" panose="02000000000000000000" pitchFamily="2" charset="0"/>
              </a:rPr>
              <a:t>2022</a:t>
            </a:r>
            <a:r>
              <a:rPr lang="zh-CN" altLang="en-US" b="0" i="0" dirty="0">
                <a:solidFill>
                  <a:srgbClr val="000000"/>
                </a:solidFill>
                <a:effectLst/>
                <a:latin typeface="Roboto" panose="02000000000000000000" pitchFamily="2" charset="0"/>
              </a:rPr>
              <a:t>年</a:t>
            </a:r>
            <a:r>
              <a:rPr lang="en-US" altLang="zh-CN" b="0" i="0" dirty="0">
                <a:solidFill>
                  <a:srgbClr val="000000"/>
                </a:solidFill>
                <a:effectLst/>
                <a:latin typeface="Roboto" panose="02000000000000000000" pitchFamily="2" charset="0"/>
              </a:rPr>
              <a:t>1</a:t>
            </a:r>
            <a:r>
              <a:rPr lang="zh-CN" altLang="en-US" b="0" i="0" dirty="0">
                <a:solidFill>
                  <a:srgbClr val="000000"/>
                </a:solidFill>
                <a:effectLst/>
                <a:latin typeface="Roboto" panose="02000000000000000000" pitchFamily="2" charset="0"/>
              </a:rPr>
              <a:t>月起任清华大学深圳国际研究生院清华</a:t>
            </a:r>
            <a:r>
              <a:rPr lang="en-US" altLang="zh-CN" b="0" i="0" dirty="0">
                <a:solidFill>
                  <a:srgbClr val="000000"/>
                </a:solidFill>
                <a:effectLst/>
                <a:latin typeface="Roboto" panose="02000000000000000000" pitchFamily="2" charset="0"/>
              </a:rPr>
              <a:t>-</a:t>
            </a:r>
            <a:r>
              <a:rPr lang="zh-CN" altLang="en-US" b="0" i="0" dirty="0">
                <a:solidFill>
                  <a:srgbClr val="000000"/>
                </a:solidFill>
                <a:effectLst/>
                <a:latin typeface="Roboto" panose="02000000000000000000" pitchFamily="2" charset="0"/>
              </a:rPr>
              <a:t>伯克利深圳研究院终身副教授，研究方向为分散式</a:t>
            </a:r>
            <a:r>
              <a:rPr lang="en-US" altLang="zh-CN" b="0" i="0" dirty="0">
                <a:solidFill>
                  <a:srgbClr val="000000"/>
                </a:solidFill>
                <a:effectLst/>
                <a:latin typeface="Roboto" panose="02000000000000000000" pitchFamily="2" charset="0"/>
              </a:rPr>
              <a:t>/</a:t>
            </a:r>
            <a:r>
              <a:rPr lang="zh-CN" altLang="en-US" b="0" i="0" dirty="0">
                <a:solidFill>
                  <a:srgbClr val="000000"/>
                </a:solidFill>
                <a:effectLst/>
                <a:latin typeface="Roboto" panose="02000000000000000000" pitchFamily="2" charset="0"/>
              </a:rPr>
              <a:t>分布式 电力系统和综合能源系统的优化运行和控制。</a:t>
            </a:r>
            <a:endParaRPr lang="zh-CN" altLang="en-US" dirty="0"/>
          </a:p>
        </p:txBody>
      </p:sp>
      <p:sp>
        <p:nvSpPr>
          <p:cNvPr id="12" name="文本框 11">
            <a:extLst>
              <a:ext uri="{FF2B5EF4-FFF2-40B4-BE49-F238E27FC236}">
                <a16:creationId xmlns:a16="http://schemas.microsoft.com/office/drawing/2014/main" id="{85AC7396-47CF-8B6A-6324-57E63E049EBE}"/>
              </a:ext>
            </a:extLst>
          </p:cNvPr>
          <p:cNvSpPr txBox="1"/>
          <p:nvPr/>
        </p:nvSpPr>
        <p:spPr>
          <a:xfrm>
            <a:off x="6834188" y="849001"/>
            <a:ext cx="5389526" cy="1200329"/>
          </a:xfrm>
          <a:prstGeom prst="rect">
            <a:avLst/>
          </a:prstGeom>
          <a:noFill/>
        </p:spPr>
        <p:txBody>
          <a:bodyPr wrap="square">
            <a:spAutoFit/>
          </a:bodyPr>
          <a:lstStyle/>
          <a:p>
            <a:pPr algn="l"/>
            <a:r>
              <a:rPr lang="en-US" altLang="zh-CN" b="1" i="0" u="none" strike="noStrike" dirty="0">
                <a:solidFill>
                  <a:srgbClr val="006699"/>
                </a:solidFill>
                <a:effectLst/>
                <a:latin typeface="Arial" panose="020B0604020202020204" pitchFamily="34" charset="0"/>
                <a:hlinkClick r:id="rId5"/>
              </a:rPr>
              <a:t>Hierarchical Event-Triggered MPC-Based Coordinated Control for HVRT and Voltage Restoration of Large-Scale Wind Farm</a:t>
            </a:r>
            <a:r>
              <a:rPr lang="zh-CN" altLang="en-US" b="1" i="0" u="none" strike="noStrike" dirty="0">
                <a:solidFill>
                  <a:srgbClr val="006699"/>
                </a:solidFill>
                <a:effectLst/>
                <a:latin typeface="Arial" panose="020B0604020202020204" pitchFamily="34" charset="0"/>
              </a:rPr>
              <a:t>，</a:t>
            </a:r>
            <a:r>
              <a:rPr lang="en-US" altLang="zh-CN" b="1" i="0" u="none" strike="noStrike" dirty="0">
                <a:solidFill>
                  <a:srgbClr val="006699"/>
                </a:solidFill>
                <a:effectLst/>
                <a:latin typeface="Arial" panose="020B0604020202020204" pitchFamily="34" charset="0"/>
              </a:rPr>
              <a:t>2</a:t>
            </a:r>
            <a:r>
              <a:rPr lang="zh-CN" altLang="en-US" b="1" i="0" u="none" strike="noStrike" dirty="0">
                <a:solidFill>
                  <a:srgbClr val="006699"/>
                </a:solidFill>
                <a:effectLst/>
                <a:latin typeface="Arial" panose="020B0604020202020204" pitchFamily="34" charset="0"/>
              </a:rPr>
              <a:t>作，</a:t>
            </a:r>
            <a:r>
              <a:rPr lang="en-US" altLang="zh-CN" b="1" i="0" u="none" strike="noStrike" dirty="0">
                <a:solidFill>
                  <a:srgbClr val="006699"/>
                </a:solidFill>
                <a:effectLst/>
                <a:latin typeface="Arial" panose="020B0604020202020204" pitchFamily="34" charset="0"/>
              </a:rPr>
              <a:t>2022</a:t>
            </a:r>
            <a:r>
              <a:rPr lang="zh-CN" altLang="en-US" b="1" i="0" u="none" strike="noStrike" dirty="0">
                <a:solidFill>
                  <a:srgbClr val="006699"/>
                </a:solidFill>
                <a:effectLst/>
                <a:latin typeface="Arial" panose="020B0604020202020204" pitchFamily="34" charset="0"/>
              </a:rPr>
              <a:t>，</a:t>
            </a:r>
            <a:r>
              <a:rPr lang="en-US" altLang="zh-CN" b="0" i="0" u="none" strike="noStrike" dirty="0">
                <a:solidFill>
                  <a:srgbClr val="006699"/>
                </a:solidFill>
                <a:effectLst/>
                <a:latin typeface="Arial" panose="020B0604020202020204" pitchFamily="34" charset="0"/>
                <a:hlinkClick r:id="rId6"/>
              </a:rPr>
              <a:t> IEEE Transactions on Sustainable Energy</a:t>
            </a:r>
            <a:endParaRPr lang="en-US" altLang="zh-CN" b="1" i="0" dirty="0">
              <a:solidFill>
                <a:srgbClr val="333333"/>
              </a:solidFill>
              <a:effectLst/>
              <a:latin typeface="Arial" panose="020B0604020202020204" pitchFamily="34" charset="0"/>
            </a:endParaRPr>
          </a:p>
        </p:txBody>
      </p:sp>
      <p:sp>
        <p:nvSpPr>
          <p:cNvPr id="14" name="文本框 13">
            <a:extLst>
              <a:ext uri="{FF2B5EF4-FFF2-40B4-BE49-F238E27FC236}">
                <a16:creationId xmlns:a16="http://schemas.microsoft.com/office/drawing/2014/main" id="{48D7CFFE-533F-74A4-72F7-9ACB056A06C0}"/>
              </a:ext>
            </a:extLst>
          </p:cNvPr>
          <p:cNvSpPr txBox="1"/>
          <p:nvPr/>
        </p:nvSpPr>
        <p:spPr>
          <a:xfrm>
            <a:off x="6834187" y="2232619"/>
            <a:ext cx="5133975" cy="1200329"/>
          </a:xfrm>
          <a:prstGeom prst="rect">
            <a:avLst/>
          </a:prstGeom>
          <a:noFill/>
        </p:spPr>
        <p:txBody>
          <a:bodyPr wrap="square">
            <a:spAutoFit/>
          </a:bodyPr>
          <a:lstStyle/>
          <a:p>
            <a:pPr algn="l"/>
            <a:r>
              <a:rPr lang="en-US" altLang="zh-CN" b="1" i="0" u="none" strike="noStrike" dirty="0">
                <a:solidFill>
                  <a:srgbClr val="006699"/>
                </a:solidFill>
                <a:effectLst/>
                <a:latin typeface="Arial" panose="020B0604020202020204" pitchFamily="34" charset="0"/>
                <a:hlinkClick r:id="rId7"/>
              </a:rPr>
              <a:t>An Improved Two-Stage Deep Reinforcement Learning Approach for Regulation Service Disaggregation in a Virtual Power Plant</a:t>
            </a:r>
            <a:r>
              <a:rPr lang="en-US" altLang="zh-CN" b="1" i="0" u="none" strike="noStrike" dirty="0">
                <a:solidFill>
                  <a:srgbClr val="006699"/>
                </a:solidFill>
                <a:effectLst/>
                <a:latin typeface="Arial" panose="020B0604020202020204" pitchFamily="34" charset="0"/>
              </a:rPr>
              <a:t> </a:t>
            </a:r>
            <a:r>
              <a:rPr lang="zh-CN" altLang="en-US" b="1" i="0" u="none" strike="noStrike" dirty="0">
                <a:solidFill>
                  <a:srgbClr val="006699"/>
                </a:solidFill>
                <a:effectLst/>
                <a:latin typeface="Arial" panose="020B0604020202020204" pitchFamily="34" charset="0"/>
              </a:rPr>
              <a:t>，</a:t>
            </a:r>
            <a:r>
              <a:rPr lang="en-US" altLang="zh-CN" b="1" i="0" u="none" strike="noStrike" dirty="0">
                <a:solidFill>
                  <a:srgbClr val="006699"/>
                </a:solidFill>
                <a:effectLst/>
                <a:latin typeface="Arial" panose="020B0604020202020204" pitchFamily="34" charset="0"/>
              </a:rPr>
              <a:t>6</a:t>
            </a:r>
            <a:r>
              <a:rPr lang="zh-CN" altLang="en-US" b="1" i="0" u="none" strike="noStrike" dirty="0">
                <a:solidFill>
                  <a:srgbClr val="006699"/>
                </a:solidFill>
                <a:effectLst/>
                <a:latin typeface="Arial" panose="020B0604020202020204" pitchFamily="34" charset="0"/>
              </a:rPr>
              <a:t>作，</a:t>
            </a:r>
            <a:r>
              <a:rPr lang="en-US" altLang="zh-CN" b="1" i="0" u="none" strike="noStrike" dirty="0">
                <a:solidFill>
                  <a:srgbClr val="006699"/>
                </a:solidFill>
                <a:effectLst/>
                <a:latin typeface="Arial" panose="020B0604020202020204" pitchFamily="34" charset="0"/>
              </a:rPr>
              <a:t>2022</a:t>
            </a:r>
            <a:r>
              <a:rPr lang="zh-CN" altLang="en-US" b="1" i="0" u="none" strike="noStrike" dirty="0">
                <a:solidFill>
                  <a:srgbClr val="006699"/>
                </a:solidFill>
                <a:effectLst/>
                <a:latin typeface="Arial" panose="020B0604020202020204" pitchFamily="34" charset="0"/>
              </a:rPr>
              <a:t>，</a:t>
            </a:r>
            <a:r>
              <a:rPr lang="en-US" altLang="zh-CN" b="0" i="0" u="none" strike="noStrike" dirty="0">
                <a:solidFill>
                  <a:srgbClr val="006699"/>
                </a:solidFill>
                <a:effectLst/>
                <a:latin typeface="Arial" panose="020B0604020202020204" pitchFamily="34" charset="0"/>
                <a:hlinkClick r:id="rId8"/>
              </a:rPr>
              <a:t> IEEE Transactions on Smart Grid</a:t>
            </a:r>
            <a:endParaRPr lang="en-US" altLang="zh-CN" b="1" i="0" dirty="0">
              <a:solidFill>
                <a:srgbClr val="333333"/>
              </a:solidFill>
              <a:effectLst/>
              <a:latin typeface="Arial" panose="020B0604020202020204" pitchFamily="34" charset="0"/>
            </a:endParaRPr>
          </a:p>
        </p:txBody>
      </p:sp>
      <p:sp>
        <p:nvSpPr>
          <p:cNvPr id="16" name="文本框 15">
            <a:extLst>
              <a:ext uri="{FF2B5EF4-FFF2-40B4-BE49-F238E27FC236}">
                <a16:creationId xmlns:a16="http://schemas.microsoft.com/office/drawing/2014/main" id="{CD27BCCA-A595-7865-92A9-6544851494F4}"/>
              </a:ext>
            </a:extLst>
          </p:cNvPr>
          <p:cNvSpPr txBox="1"/>
          <p:nvPr/>
        </p:nvSpPr>
        <p:spPr>
          <a:xfrm>
            <a:off x="6834186" y="3595806"/>
            <a:ext cx="5286377" cy="1477328"/>
          </a:xfrm>
          <a:prstGeom prst="rect">
            <a:avLst/>
          </a:prstGeom>
          <a:noFill/>
        </p:spPr>
        <p:txBody>
          <a:bodyPr wrap="square">
            <a:spAutoFit/>
          </a:bodyPr>
          <a:lstStyle/>
          <a:p>
            <a:pPr algn="l"/>
            <a:r>
              <a:rPr lang="en-US" altLang="zh-CN" b="1" i="0" u="sng" dirty="0">
                <a:solidFill>
                  <a:srgbClr val="333333"/>
                </a:solidFill>
                <a:effectLst/>
                <a:latin typeface="Arial" panose="020B0604020202020204" pitchFamily="34" charset="0"/>
                <a:hlinkClick r:id="rId9"/>
              </a:rPr>
              <a:t>Hybrid Stochastic-Robust Service Restoration for Wind Power Penetrated Distribution Systems Considering Subsequent Random Contingencies</a:t>
            </a:r>
            <a:r>
              <a:rPr lang="zh-CN" altLang="en-US" b="1" i="0" u="sng" dirty="0">
                <a:solidFill>
                  <a:srgbClr val="333333"/>
                </a:solidFill>
                <a:effectLst/>
                <a:latin typeface="Arial" panose="020B0604020202020204" pitchFamily="34" charset="0"/>
              </a:rPr>
              <a:t>， </a:t>
            </a:r>
            <a:r>
              <a:rPr lang="en-US" altLang="zh-CN" b="1" i="0" u="sng" dirty="0">
                <a:solidFill>
                  <a:srgbClr val="333333"/>
                </a:solidFill>
                <a:effectLst/>
                <a:latin typeface="Arial" panose="020B0604020202020204" pitchFamily="34" charset="0"/>
              </a:rPr>
              <a:t>4</a:t>
            </a:r>
            <a:r>
              <a:rPr lang="zh-CN" altLang="en-US" b="1" i="0" u="sng" dirty="0">
                <a:solidFill>
                  <a:srgbClr val="333333"/>
                </a:solidFill>
                <a:effectLst/>
                <a:latin typeface="Arial" panose="020B0604020202020204" pitchFamily="34" charset="0"/>
              </a:rPr>
              <a:t>作，</a:t>
            </a:r>
            <a:r>
              <a:rPr lang="en-US" altLang="zh-CN" b="1" i="0" u="sng" dirty="0">
                <a:solidFill>
                  <a:srgbClr val="333333"/>
                </a:solidFill>
                <a:effectLst/>
                <a:latin typeface="Arial" panose="020B0604020202020204" pitchFamily="34" charset="0"/>
              </a:rPr>
              <a:t>2022</a:t>
            </a:r>
            <a:r>
              <a:rPr lang="zh-CN" altLang="en-US" b="1" i="0" u="sng" dirty="0">
                <a:solidFill>
                  <a:srgbClr val="333333"/>
                </a:solidFill>
                <a:effectLst/>
                <a:latin typeface="Arial" panose="020B0604020202020204" pitchFamily="34" charset="0"/>
              </a:rPr>
              <a:t>，</a:t>
            </a:r>
            <a:r>
              <a:rPr lang="en-US" altLang="zh-CN" b="0" i="0" u="none" strike="noStrike" dirty="0">
                <a:solidFill>
                  <a:srgbClr val="006699"/>
                </a:solidFill>
                <a:effectLst/>
                <a:latin typeface="Arial" panose="020B0604020202020204" pitchFamily="34" charset="0"/>
                <a:hlinkClick r:id="rId8"/>
              </a:rPr>
              <a:t> IEEE Transactions on Smart Grid</a:t>
            </a:r>
            <a:endParaRPr lang="en-US" altLang="zh-CN" b="1" i="0" dirty="0">
              <a:solidFill>
                <a:srgbClr val="333333"/>
              </a:solidFill>
              <a:effectLst/>
              <a:latin typeface="Arial" panose="020B0604020202020204" pitchFamily="34" charset="0"/>
            </a:endParaRPr>
          </a:p>
        </p:txBody>
      </p:sp>
      <p:sp>
        <p:nvSpPr>
          <p:cNvPr id="18" name="文本框 17">
            <a:extLst>
              <a:ext uri="{FF2B5EF4-FFF2-40B4-BE49-F238E27FC236}">
                <a16:creationId xmlns:a16="http://schemas.microsoft.com/office/drawing/2014/main" id="{4BC8279D-DB69-433B-2E10-24F5A2E0AA3D}"/>
              </a:ext>
            </a:extLst>
          </p:cNvPr>
          <p:cNvSpPr txBox="1"/>
          <p:nvPr/>
        </p:nvSpPr>
        <p:spPr>
          <a:xfrm>
            <a:off x="6834186" y="5180891"/>
            <a:ext cx="5322095" cy="1200329"/>
          </a:xfrm>
          <a:prstGeom prst="rect">
            <a:avLst/>
          </a:prstGeom>
          <a:noFill/>
        </p:spPr>
        <p:txBody>
          <a:bodyPr wrap="square">
            <a:spAutoFit/>
          </a:bodyPr>
          <a:lstStyle/>
          <a:p>
            <a:r>
              <a:rPr lang="en-US" altLang="zh-CN" b="1" i="0" dirty="0">
                <a:solidFill>
                  <a:srgbClr val="006699"/>
                </a:solidFill>
                <a:effectLst/>
                <a:latin typeface="Arial" panose="020B0604020202020204" pitchFamily="34" charset="0"/>
              </a:rPr>
              <a:t>Decentralized Volt/Var Control Based on Variable Gradient Projection for PMSG-Based Wind Farm</a:t>
            </a:r>
            <a:r>
              <a:rPr lang="zh-CN" altLang="en-US" b="1" i="0" dirty="0">
                <a:solidFill>
                  <a:srgbClr val="006699"/>
                </a:solidFill>
                <a:effectLst/>
                <a:latin typeface="Arial" panose="020B0604020202020204" pitchFamily="34" charset="0"/>
              </a:rPr>
              <a:t>，</a:t>
            </a:r>
            <a:r>
              <a:rPr lang="en-US" altLang="zh-CN" b="1" i="0" dirty="0">
                <a:solidFill>
                  <a:srgbClr val="006699"/>
                </a:solidFill>
                <a:effectLst/>
                <a:latin typeface="Arial" panose="020B0604020202020204" pitchFamily="34" charset="0"/>
              </a:rPr>
              <a:t>3</a:t>
            </a:r>
            <a:r>
              <a:rPr lang="zh-CN" altLang="en-US" b="1" i="0" dirty="0">
                <a:solidFill>
                  <a:srgbClr val="006699"/>
                </a:solidFill>
                <a:effectLst/>
                <a:latin typeface="Arial" panose="020B0604020202020204" pitchFamily="34" charset="0"/>
              </a:rPr>
              <a:t>作，</a:t>
            </a:r>
            <a:r>
              <a:rPr lang="en-US" altLang="zh-CN" b="1" i="0" dirty="0">
                <a:solidFill>
                  <a:srgbClr val="006699"/>
                </a:solidFill>
                <a:effectLst/>
                <a:latin typeface="Arial" panose="020B0604020202020204" pitchFamily="34" charset="0"/>
              </a:rPr>
              <a:t>2022</a:t>
            </a:r>
            <a:r>
              <a:rPr lang="zh-CN" altLang="en-US" b="1" i="0" dirty="0">
                <a:solidFill>
                  <a:srgbClr val="006699"/>
                </a:solidFill>
                <a:effectLst/>
                <a:latin typeface="Arial" panose="020B0604020202020204" pitchFamily="34" charset="0"/>
              </a:rPr>
              <a:t>，</a:t>
            </a:r>
            <a:r>
              <a:rPr lang="en-US" altLang="zh-CN" b="0" i="0" u="sng" dirty="0">
                <a:solidFill>
                  <a:srgbClr val="333333"/>
                </a:solidFill>
                <a:effectLst/>
                <a:latin typeface="Arial" panose="020B0604020202020204" pitchFamily="34" charset="0"/>
                <a:hlinkClick r:id="rId6"/>
              </a:rPr>
              <a:t> IEEE Transactions on Sustainable Energy</a:t>
            </a:r>
            <a:endParaRPr lang="zh-CN" altLang="en-US" dirty="0"/>
          </a:p>
        </p:txBody>
      </p:sp>
    </p:spTree>
    <p:extLst>
      <p:ext uri="{BB962C8B-B14F-4D97-AF65-F5344CB8AC3E}">
        <p14:creationId xmlns:p14="http://schemas.microsoft.com/office/powerpoint/2010/main" val="2876886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405546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200" b="1" i="0" u="none" strike="noStrike" kern="1200" cap="none" spc="0" normalizeH="0" baseline="0" noProof="0" dirty="0">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作者团队</a:t>
            </a:r>
            <a:r>
              <a:rPr kumimoji="1" lang="en-US" altLang="zh-CN" sz="3200" b="1" i="0" u="none" strike="noStrike" kern="1200" cap="none" spc="0" normalizeH="0" baseline="0" noProof="0" dirty="0">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a:t>
            </a:r>
            <a:r>
              <a:rPr kumimoji="1" lang="en-US" altLang="zh-CN" sz="3200" b="1" i="0" u="none" strike="noStrike" kern="1200" cap="none" spc="0" normalizeH="0" baseline="0" noProof="0" dirty="0" err="1">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Chenyu</a:t>
            </a:r>
            <a:r>
              <a:rPr kumimoji="1" lang="en-US" altLang="zh-CN" sz="3200" b="1" i="0" u="none" strike="noStrike" kern="1200" cap="none" spc="0" normalizeH="0" baseline="0" noProof="0" dirty="0">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 Wu</a:t>
            </a:r>
            <a:endParaRPr kumimoji="1" lang="en-US" altLang="zh-CN" sz="3200" b="1" i="0" u="none" strike="noStrike" kern="1200" cap="none" spc="0" normalizeH="0" baseline="0" noProof="0" dirty="0">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8D2BF281-6B0B-F8D7-E1B2-E90A6DFD7B23}"/>
              </a:ext>
            </a:extLst>
          </p:cNvPr>
          <p:cNvPicPr>
            <a:picLocks noChangeAspect="1"/>
          </p:cNvPicPr>
          <p:nvPr/>
        </p:nvPicPr>
        <p:blipFill>
          <a:blip r:embed="rId4"/>
          <a:stretch>
            <a:fillRect/>
          </a:stretch>
        </p:blipFill>
        <p:spPr>
          <a:xfrm>
            <a:off x="0" y="753113"/>
            <a:ext cx="5878525" cy="2960907"/>
          </a:xfrm>
          <a:prstGeom prst="rect">
            <a:avLst/>
          </a:prstGeom>
        </p:spPr>
      </p:pic>
      <p:sp>
        <p:nvSpPr>
          <p:cNvPr id="10" name="文本框 9">
            <a:extLst>
              <a:ext uri="{FF2B5EF4-FFF2-40B4-BE49-F238E27FC236}">
                <a16:creationId xmlns:a16="http://schemas.microsoft.com/office/drawing/2014/main" id="{C28DF2E4-28AE-FAC7-4DBA-472996ED0638}"/>
              </a:ext>
            </a:extLst>
          </p:cNvPr>
          <p:cNvSpPr txBox="1"/>
          <p:nvPr/>
        </p:nvSpPr>
        <p:spPr>
          <a:xfrm>
            <a:off x="0" y="4057947"/>
            <a:ext cx="5878525" cy="1200329"/>
          </a:xfrm>
          <a:prstGeom prst="rect">
            <a:avLst/>
          </a:prstGeom>
          <a:noFill/>
        </p:spPr>
        <p:txBody>
          <a:bodyPr wrap="square">
            <a:spAutoFit/>
          </a:bodyPr>
          <a:lstStyle/>
          <a:p>
            <a:r>
              <a:rPr lang="zh-CN" altLang="en-US" dirty="0"/>
              <a:t>IEEE成员，2019年获得东南大学电气工程博士学位，现为东南大学电气工程学院博士后研究员。</a:t>
            </a:r>
            <a:endParaRPr lang="en-US" altLang="zh-CN" dirty="0"/>
          </a:p>
          <a:p>
            <a:r>
              <a:rPr lang="zh-CN" altLang="en-US" dirty="0"/>
              <a:t>研究兴趣包括综合能源系统、博弈论、能源市场和分散优化。</a:t>
            </a:r>
          </a:p>
        </p:txBody>
      </p:sp>
      <p:sp>
        <p:nvSpPr>
          <p:cNvPr id="12" name="文本框 11">
            <a:extLst>
              <a:ext uri="{FF2B5EF4-FFF2-40B4-BE49-F238E27FC236}">
                <a16:creationId xmlns:a16="http://schemas.microsoft.com/office/drawing/2014/main" id="{4B0DE9D7-D6BE-1DBC-BBA7-09CC5E77DF88}"/>
              </a:ext>
            </a:extLst>
          </p:cNvPr>
          <p:cNvSpPr txBox="1"/>
          <p:nvPr/>
        </p:nvSpPr>
        <p:spPr>
          <a:xfrm>
            <a:off x="5878525" y="814684"/>
            <a:ext cx="6129336" cy="1200329"/>
          </a:xfrm>
          <a:prstGeom prst="rect">
            <a:avLst/>
          </a:prstGeom>
          <a:noFill/>
        </p:spPr>
        <p:txBody>
          <a:bodyPr wrap="square">
            <a:spAutoFit/>
          </a:bodyPr>
          <a:lstStyle/>
          <a:p>
            <a:pPr algn="l"/>
            <a:r>
              <a:rPr lang="en-US" altLang="zh-CN" b="1" i="0" u="none" strike="noStrike" dirty="0">
                <a:solidFill>
                  <a:srgbClr val="006699"/>
                </a:solidFill>
                <a:effectLst/>
                <a:latin typeface="Arial" panose="020B0604020202020204" pitchFamily="34" charset="0"/>
                <a:hlinkClick r:id="rId5"/>
              </a:rPr>
              <a:t>An Improved Two-Stage Deep Reinforcement Learning Approach for Regulation Service Disaggregation in a Virtual Power Plant</a:t>
            </a:r>
            <a:r>
              <a:rPr lang="zh-CN" altLang="en-US" b="1" i="0" u="none" strike="noStrike" dirty="0">
                <a:solidFill>
                  <a:srgbClr val="006699"/>
                </a:solidFill>
                <a:effectLst/>
                <a:latin typeface="Arial" panose="020B0604020202020204" pitchFamily="34" charset="0"/>
              </a:rPr>
              <a:t>，</a:t>
            </a:r>
            <a:r>
              <a:rPr lang="en-US" altLang="zh-CN" b="1" i="0" u="none" strike="noStrike" dirty="0">
                <a:solidFill>
                  <a:srgbClr val="006699"/>
                </a:solidFill>
                <a:effectLst/>
                <a:latin typeface="Arial" panose="020B0604020202020204" pitchFamily="34" charset="0"/>
              </a:rPr>
              <a:t>7</a:t>
            </a:r>
            <a:r>
              <a:rPr lang="zh-CN" altLang="en-US" b="1" i="0" u="none" strike="noStrike" dirty="0">
                <a:solidFill>
                  <a:srgbClr val="006699"/>
                </a:solidFill>
                <a:effectLst/>
                <a:latin typeface="Arial" panose="020B0604020202020204" pitchFamily="34" charset="0"/>
              </a:rPr>
              <a:t>作，</a:t>
            </a:r>
            <a:r>
              <a:rPr lang="en-US" altLang="zh-CN" b="1" i="0" u="none" strike="noStrike" dirty="0">
                <a:solidFill>
                  <a:srgbClr val="006699"/>
                </a:solidFill>
                <a:effectLst/>
                <a:latin typeface="Arial" panose="020B0604020202020204" pitchFamily="34" charset="0"/>
              </a:rPr>
              <a:t>2022</a:t>
            </a:r>
            <a:r>
              <a:rPr lang="zh-CN" altLang="en-US" b="1" i="0" u="none" strike="noStrike" dirty="0">
                <a:solidFill>
                  <a:srgbClr val="006699"/>
                </a:solidFill>
                <a:effectLst/>
                <a:latin typeface="Arial" panose="020B0604020202020204" pitchFamily="34" charset="0"/>
              </a:rPr>
              <a:t>，</a:t>
            </a:r>
            <a:r>
              <a:rPr lang="en-US" altLang="zh-CN" b="0" i="0" u="none" strike="noStrike" dirty="0">
                <a:solidFill>
                  <a:srgbClr val="006699"/>
                </a:solidFill>
                <a:effectLst/>
                <a:latin typeface="Arial" panose="020B0604020202020204" pitchFamily="34" charset="0"/>
                <a:hlinkClick r:id="rId6"/>
              </a:rPr>
              <a:t> IEEE Transactions on Smart Grid</a:t>
            </a:r>
            <a:endParaRPr lang="en-US" altLang="zh-CN" b="1" i="0" dirty="0">
              <a:solidFill>
                <a:srgbClr val="333333"/>
              </a:solidFill>
              <a:effectLst/>
              <a:latin typeface="Arial" panose="020B0604020202020204" pitchFamily="34" charset="0"/>
            </a:endParaRPr>
          </a:p>
        </p:txBody>
      </p:sp>
      <p:sp>
        <p:nvSpPr>
          <p:cNvPr id="14" name="文本框 13">
            <a:extLst>
              <a:ext uri="{FF2B5EF4-FFF2-40B4-BE49-F238E27FC236}">
                <a16:creationId xmlns:a16="http://schemas.microsoft.com/office/drawing/2014/main" id="{30642E8B-1450-267C-AEC1-DAEDA76FE648}"/>
              </a:ext>
            </a:extLst>
          </p:cNvPr>
          <p:cNvSpPr txBox="1"/>
          <p:nvPr/>
        </p:nvSpPr>
        <p:spPr>
          <a:xfrm>
            <a:off x="5878525" y="2101029"/>
            <a:ext cx="6129336" cy="923330"/>
          </a:xfrm>
          <a:prstGeom prst="rect">
            <a:avLst/>
          </a:prstGeom>
          <a:noFill/>
        </p:spPr>
        <p:txBody>
          <a:bodyPr wrap="square">
            <a:spAutoFit/>
          </a:bodyPr>
          <a:lstStyle/>
          <a:p>
            <a:pPr algn="l"/>
            <a:r>
              <a:rPr lang="en-US" altLang="zh-CN" b="1" i="0" u="sng" dirty="0">
                <a:solidFill>
                  <a:srgbClr val="333333"/>
                </a:solidFill>
                <a:effectLst/>
                <a:latin typeface="Arial" panose="020B0604020202020204" pitchFamily="34" charset="0"/>
                <a:hlinkClick r:id="rId7"/>
              </a:rPr>
              <a:t>Multi-Objective Optimal Dispatch of Integrated Electricity and Heat System</a:t>
            </a:r>
            <a:r>
              <a:rPr lang="zh-CN" altLang="en-US" b="1" i="0" u="sng" dirty="0">
                <a:solidFill>
                  <a:srgbClr val="333333"/>
                </a:solidFill>
                <a:effectLst/>
                <a:latin typeface="Arial" panose="020B0604020202020204" pitchFamily="34" charset="0"/>
              </a:rPr>
              <a:t>，</a:t>
            </a:r>
            <a:r>
              <a:rPr lang="en-US" altLang="zh-CN" b="1" i="0" u="sng" dirty="0">
                <a:solidFill>
                  <a:srgbClr val="333333"/>
                </a:solidFill>
                <a:effectLst/>
                <a:latin typeface="Arial" panose="020B0604020202020204" pitchFamily="34" charset="0"/>
              </a:rPr>
              <a:t>2</a:t>
            </a:r>
            <a:r>
              <a:rPr lang="zh-CN" altLang="en-US" b="1" i="0" u="sng" dirty="0">
                <a:solidFill>
                  <a:srgbClr val="333333"/>
                </a:solidFill>
                <a:effectLst/>
                <a:latin typeface="Arial" panose="020B0604020202020204" pitchFamily="34" charset="0"/>
              </a:rPr>
              <a:t>作，</a:t>
            </a:r>
            <a:r>
              <a:rPr lang="en-US" altLang="zh-CN" b="1" i="0" u="sng" dirty="0">
                <a:solidFill>
                  <a:srgbClr val="333333"/>
                </a:solidFill>
                <a:effectLst/>
                <a:latin typeface="Arial" panose="020B0604020202020204" pitchFamily="34" charset="0"/>
              </a:rPr>
              <a:t>2021</a:t>
            </a:r>
            <a:r>
              <a:rPr lang="zh-CN" altLang="en-US" b="1" i="0" u="sng" dirty="0">
                <a:solidFill>
                  <a:srgbClr val="333333"/>
                </a:solidFill>
                <a:effectLst/>
                <a:latin typeface="Arial" panose="020B0604020202020204" pitchFamily="34" charset="0"/>
              </a:rPr>
              <a:t>，</a:t>
            </a:r>
            <a:r>
              <a:rPr lang="en-US" altLang="zh-CN" b="0" i="0" u="sng" dirty="0">
                <a:solidFill>
                  <a:srgbClr val="333333"/>
                </a:solidFill>
                <a:effectLst/>
                <a:latin typeface="Arial" panose="020B0604020202020204" pitchFamily="34" charset="0"/>
                <a:hlinkClick r:id="rId8"/>
              </a:rPr>
              <a:t> 2021 IEEE Sustainable Power and Energy Conference (</a:t>
            </a:r>
            <a:r>
              <a:rPr lang="en-US" altLang="zh-CN" b="0" i="0" u="sng" dirty="0" err="1">
                <a:solidFill>
                  <a:srgbClr val="333333"/>
                </a:solidFill>
                <a:effectLst/>
                <a:latin typeface="Arial" panose="020B0604020202020204" pitchFamily="34" charset="0"/>
                <a:hlinkClick r:id="rId8"/>
              </a:rPr>
              <a:t>iSPEC</a:t>
            </a:r>
            <a:r>
              <a:rPr lang="en-US" altLang="zh-CN" b="0" i="0" u="sng" dirty="0">
                <a:solidFill>
                  <a:srgbClr val="333333"/>
                </a:solidFill>
                <a:effectLst/>
                <a:latin typeface="Arial" panose="020B0604020202020204" pitchFamily="34" charset="0"/>
                <a:hlinkClick r:id="rId8"/>
              </a:rPr>
              <a:t>)</a:t>
            </a:r>
            <a:endParaRPr lang="en-US" altLang="zh-CN" b="1" i="0" dirty="0">
              <a:solidFill>
                <a:srgbClr val="333333"/>
              </a:solidFill>
              <a:effectLst/>
              <a:latin typeface="Arial" panose="020B0604020202020204" pitchFamily="34" charset="0"/>
            </a:endParaRPr>
          </a:p>
        </p:txBody>
      </p:sp>
      <p:sp>
        <p:nvSpPr>
          <p:cNvPr id="16" name="文本框 15">
            <a:extLst>
              <a:ext uri="{FF2B5EF4-FFF2-40B4-BE49-F238E27FC236}">
                <a16:creationId xmlns:a16="http://schemas.microsoft.com/office/drawing/2014/main" id="{A55EE88E-F7EF-0BC6-9802-5088B0DB1021}"/>
              </a:ext>
            </a:extLst>
          </p:cNvPr>
          <p:cNvSpPr txBox="1"/>
          <p:nvPr/>
        </p:nvSpPr>
        <p:spPr>
          <a:xfrm>
            <a:off x="5878525" y="3128158"/>
            <a:ext cx="6129336" cy="1200329"/>
          </a:xfrm>
          <a:prstGeom prst="rect">
            <a:avLst/>
          </a:prstGeom>
          <a:noFill/>
        </p:spPr>
        <p:txBody>
          <a:bodyPr wrap="square">
            <a:spAutoFit/>
          </a:bodyPr>
          <a:lstStyle/>
          <a:p>
            <a:pPr algn="l"/>
            <a:r>
              <a:rPr lang="en-US" altLang="zh-CN" b="1" i="0" u="sng" dirty="0">
                <a:solidFill>
                  <a:srgbClr val="333333"/>
                </a:solidFill>
                <a:effectLst/>
                <a:latin typeface="Arial" panose="020B0604020202020204" pitchFamily="34" charset="0"/>
                <a:hlinkClick r:id="rId9"/>
              </a:rPr>
              <a:t>Coordinated Optimal Power Flow for Integrated Active Distribution Network and Virtual Power Plants Using Decentralized Algorithm</a:t>
            </a:r>
            <a:r>
              <a:rPr lang="en-US" altLang="zh-CN" b="1" i="0" u="sng" dirty="0">
                <a:solidFill>
                  <a:srgbClr val="333333"/>
                </a:solidFill>
                <a:effectLst/>
                <a:latin typeface="Arial" panose="020B0604020202020204" pitchFamily="34" charset="0"/>
              </a:rPr>
              <a:t> </a:t>
            </a:r>
            <a:r>
              <a:rPr lang="zh-CN" altLang="en-US" b="1" i="0" u="sng" dirty="0">
                <a:solidFill>
                  <a:srgbClr val="333333"/>
                </a:solidFill>
                <a:effectLst/>
                <a:latin typeface="Arial" panose="020B0604020202020204" pitchFamily="34" charset="0"/>
              </a:rPr>
              <a:t>，</a:t>
            </a:r>
            <a:r>
              <a:rPr lang="en-US" altLang="zh-CN" b="1" i="0" u="sng" dirty="0">
                <a:solidFill>
                  <a:srgbClr val="333333"/>
                </a:solidFill>
                <a:effectLst/>
                <a:latin typeface="Arial" panose="020B0604020202020204" pitchFamily="34" charset="0"/>
              </a:rPr>
              <a:t>1</a:t>
            </a:r>
            <a:r>
              <a:rPr lang="zh-CN" altLang="en-US" b="1" i="0" u="sng" dirty="0">
                <a:solidFill>
                  <a:srgbClr val="333333"/>
                </a:solidFill>
                <a:effectLst/>
                <a:latin typeface="Arial" panose="020B0604020202020204" pitchFamily="34" charset="0"/>
              </a:rPr>
              <a:t>作，</a:t>
            </a:r>
            <a:r>
              <a:rPr lang="en-US" altLang="zh-CN" b="1" i="0" u="sng" dirty="0">
                <a:solidFill>
                  <a:srgbClr val="333333"/>
                </a:solidFill>
                <a:effectLst/>
                <a:latin typeface="Arial" panose="020B0604020202020204" pitchFamily="34" charset="0"/>
              </a:rPr>
              <a:t>2021</a:t>
            </a:r>
            <a:r>
              <a:rPr lang="zh-CN" altLang="en-US" b="1" i="0" u="sng" dirty="0">
                <a:solidFill>
                  <a:srgbClr val="333333"/>
                </a:solidFill>
                <a:effectLst/>
                <a:latin typeface="Arial" panose="020B0604020202020204" pitchFamily="34" charset="0"/>
              </a:rPr>
              <a:t>，</a:t>
            </a:r>
            <a:r>
              <a:rPr lang="en-US" altLang="zh-CN" b="0" i="0" u="none" strike="noStrike" dirty="0">
                <a:solidFill>
                  <a:srgbClr val="006699"/>
                </a:solidFill>
                <a:effectLst/>
                <a:latin typeface="Arial" panose="020B0604020202020204" pitchFamily="34" charset="0"/>
                <a:hlinkClick r:id="rId10"/>
              </a:rPr>
              <a:t> IEEE Transactions on Power Systems</a:t>
            </a:r>
            <a:endParaRPr lang="en-US" altLang="zh-CN" b="1" i="0" dirty="0">
              <a:solidFill>
                <a:srgbClr val="333333"/>
              </a:solidFill>
              <a:effectLst/>
              <a:latin typeface="Arial" panose="020B0604020202020204" pitchFamily="34" charset="0"/>
            </a:endParaRPr>
          </a:p>
        </p:txBody>
      </p:sp>
      <p:sp>
        <p:nvSpPr>
          <p:cNvPr id="18" name="文本框 17">
            <a:extLst>
              <a:ext uri="{FF2B5EF4-FFF2-40B4-BE49-F238E27FC236}">
                <a16:creationId xmlns:a16="http://schemas.microsoft.com/office/drawing/2014/main" id="{62AB67AA-E619-5F3F-89F0-6FE2951D1221}"/>
              </a:ext>
            </a:extLst>
          </p:cNvPr>
          <p:cNvSpPr txBox="1"/>
          <p:nvPr/>
        </p:nvSpPr>
        <p:spPr>
          <a:xfrm>
            <a:off x="5878525" y="4475189"/>
            <a:ext cx="6129336" cy="923330"/>
          </a:xfrm>
          <a:prstGeom prst="rect">
            <a:avLst/>
          </a:prstGeom>
          <a:noFill/>
        </p:spPr>
        <p:txBody>
          <a:bodyPr wrap="square">
            <a:spAutoFit/>
          </a:bodyPr>
          <a:lstStyle/>
          <a:p>
            <a:pPr algn="l"/>
            <a:r>
              <a:rPr lang="en-US" altLang="zh-CN" b="1" i="0" u="sng" dirty="0">
                <a:solidFill>
                  <a:srgbClr val="333333"/>
                </a:solidFill>
                <a:effectLst/>
                <a:latin typeface="Arial" panose="020B0604020202020204" pitchFamily="34" charset="0"/>
                <a:hlinkClick r:id="rId11"/>
              </a:rPr>
              <a:t>Energy Trading and Generalized Nash Equilibrium in Combined Heat and Power Market</a:t>
            </a:r>
            <a:r>
              <a:rPr lang="zh-CN" altLang="en-US" b="1" i="0" u="sng" dirty="0">
                <a:solidFill>
                  <a:srgbClr val="333333"/>
                </a:solidFill>
                <a:effectLst/>
                <a:latin typeface="Arial" panose="020B0604020202020204" pitchFamily="34" charset="0"/>
              </a:rPr>
              <a:t>，</a:t>
            </a:r>
            <a:r>
              <a:rPr lang="en-US" altLang="zh-CN" b="1" i="0" u="sng" dirty="0">
                <a:solidFill>
                  <a:srgbClr val="333333"/>
                </a:solidFill>
                <a:effectLst/>
                <a:latin typeface="Arial" panose="020B0604020202020204" pitchFamily="34" charset="0"/>
              </a:rPr>
              <a:t>1</a:t>
            </a:r>
            <a:r>
              <a:rPr lang="zh-CN" altLang="en-US" b="1" i="0" u="sng" dirty="0">
                <a:solidFill>
                  <a:srgbClr val="333333"/>
                </a:solidFill>
                <a:effectLst/>
                <a:latin typeface="Arial" panose="020B0604020202020204" pitchFamily="34" charset="0"/>
              </a:rPr>
              <a:t>作，</a:t>
            </a:r>
            <a:r>
              <a:rPr lang="en-US" altLang="zh-CN" b="1" i="0" u="sng" dirty="0">
                <a:solidFill>
                  <a:srgbClr val="333333"/>
                </a:solidFill>
                <a:effectLst/>
                <a:latin typeface="Arial" panose="020B0604020202020204" pitchFamily="34" charset="0"/>
              </a:rPr>
              <a:t>2020</a:t>
            </a:r>
            <a:r>
              <a:rPr lang="zh-CN" altLang="en-US" b="1" i="0" u="sng" dirty="0">
                <a:solidFill>
                  <a:srgbClr val="333333"/>
                </a:solidFill>
                <a:effectLst/>
                <a:latin typeface="Arial" panose="020B0604020202020204" pitchFamily="34" charset="0"/>
              </a:rPr>
              <a:t>，</a:t>
            </a:r>
            <a:r>
              <a:rPr lang="en-US" altLang="zh-CN" b="0" i="0" u="sng" dirty="0">
                <a:solidFill>
                  <a:srgbClr val="333333"/>
                </a:solidFill>
                <a:effectLst/>
                <a:latin typeface="Arial" panose="020B0604020202020204" pitchFamily="34" charset="0"/>
                <a:hlinkClick r:id="rId10"/>
              </a:rPr>
              <a:t> IEEE Transactions on Power Systems</a:t>
            </a:r>
            <a:endParaRPr lang="en-US" altLang="zh-CN" b="1" i="0"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val="306391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17444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dirty="0">
                <a:solidFill>
                  <a:srgbClr val="ED7D31"/>
                </a:solidFill>
                <a:latin typeface="微软雅黑" panose="020B0503020204020204" pitchFamily="34" charset="-122"/>
                <a:ea typeface="微软雅黑" panose="020B0503020204020204" pitchFamily="34" charset="-122"/>
                <a:sym typeface="+mn-ea"/>
              </a:rPr>
              <a:t>Motivation</a:t>
            </a:r>
            <a:endPar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9" name="文本框 18">
            <a:extLst>
              <a:ext uri="{FF2B5EF4-FFF2-40B4-BE49-F238E27FC236}">
                <a16:creationId xmlns:a16="http://schemas.microsoft.com/office/drawing/2014/main" id="{A74CE79E-D470-E969-B570-E5692CD51BFF}"/>
              </a:ext>
            </a:extLst>
          </p:cNvPr>
          <p:cNvSpPr txBox="1"/>
          <p:nvPr/>
        </p:nvSpPr>
        <p:spPr>
          <a:xfrm>
            <a:off x="371475" y="1004892"/>
            <a:ext cx="11368088" cy="5123775"/>
          </a:xfrm>
          <a:prstGeom prst="rect">
            <a:avLst/>
          </a:prstGeom>
          <a:noFill/>
        </p:spPr>
        <p:txBody>
          <a:bodyPr wrap="square">
            <a:spAutoFit/>
          </a:bodyPr>
          <a:lstStyle/>
          <a:p>
            <a:pPr marL="342900" indent="-342900">
              <a:lnSpc>
                <a:spcPct val="150000"/>
              </a:lnSpc>
              <a:buFont typeface="Wingdings" panose="05000000000000000000" pitchFamily="2" charset="2"/>
              <a:buChar char="u"/>
            </a:pPr>
            <a:r>
              <a:rPr lang="zh-CN" altLang="en-US" sz="2000" dirty="0">
                <a:effectLst/>
              </a:rPr>
              <a:t>越来越多的分布式能源 </a:t>
            </a:r>
            <a:r>
              <a:rPr lang="en-US" altLang="zh-CN" sz="2000" dirty="0">
                <a:effectLst/>
              </a:rPr>
              <a:t>(DER) </a:t>
            </a:r>
            <a:r>
              <a:rPr lang="zh-CN" altLang="en-US" sz="2000" dirty="0">
                <a:effectLst/>
              </a:rPr>
              <a:t>具有巨大的潜在优势，可为电力系统提供额外的灵活性。然而，受限于电力系统运营商下达的最低准入容量（一般为</a:t>
            </a:r>
            <a:r>
              <a:rPr lang="en-US" altLang="zh-CN" sz="2000" dirty="0">
                <a:effectLst/>
              </a:rPr>
              <a:t>1~10 MW</a:t>
            </a:r>
            <a:r>
              <a:rPr lang="zh-CN" altLang="en-US" sz="2000" dirty="0">
                <a:effectLst/>
              </a:rPr>
              <a:t>），单个小容量分布式能源无法直接参与上级电力系统运行</a:t>
            </a:r>
            <a:r>
              <a:rPr lang="zh-CN" altLang="en-US" sz="2000" dirty="0"/>
              <a:t> </a:t>
            </a:r>
            <a:endParaRPr lang="en-US" altLang="zh-CN" sz="2000" dirty="0"/>
          </a:p>
          <a:p>
            <a:pPr marL="342900" indent="-342900">
              <a:lnSpc>
                <a:spcPct val="150000"/>
              </a:lnSpc>
              <a:buFont typeface="Wingdings" panose="05000000000000000000" pitchFamily="2" charset="2"/>
              <a:buChar char="u"/>
            </a:pPr>
            <a:r>
              <a:rPr lang="zh-CN" altLang="en-US" sz="2000" dirty="0">
                <a:effectLst/>
              </a:rPr>
              <a:t>虚拟电厂（</a:t>
            </a:r>
            <a:r>
              <a:rPr lang="en-US" altLang="zh-CN" sz="2000" dirty="0">
                <a:effectLst/>
              </a:rPr>
              <a:t>VPP</a:t>
            </a:r>
            <a:r>
              <a:rPr lang="zh-CN" altLang="en-US" sz="2000" dirty="0">
                <a:effectLst/>
              </a:rPr>
              <a:t>）应运而生，成为实现电力系统运营商与单个</a:t>
            </a:r>
            <a:r>
              <a:rPr lang="en-US" altLang="zh-CN" sz="2000" dirty="0">
                <a:effectLst/>
              </a:rPr>
              <a:t>DER</a:t>
            </a:r>
            <a:r>
              <a:rPr lang="zh-CN" altLang="en-US" sz="2000" dirty="0">
                <a:effectLst/>
              </a:rPr>
              <a:t>设备之间协调的新平台</a:t>
            </a:r>
            <a:endParaRPr lang="en-US" altLang="zh-CN" sz="2000" dirty="0">
              <a:effectLst/>
            </a:endParaRPr>
          </a:p>
          <a:p>
            <a:pPr marL="342900" indent="-342900">
              <a:lnSpc>
                <a:spcPct val="150000"/>
              </a:lnSpc>
              <a:buFont typeface="Wingdings" panose="05000000000000000000" pitchFamily="2" charset="2"/>
              <a:buChar char="u"/>
            </a:pPr>
            <a:r>
              <a:rPr lang="en-US" altLang="zh-CN" sz="2000" dirty="0">
                <a:effectLst/>
              </a:rPr>
              <a:t>VPP</a:t>
            </a:r>
            <a:r>
              <a:rPr lang="zh-CN" altLang="en-US" sz="2000" dirty="0">
                <a:effectLst/>
              </a:rPr>
              <a:t>在电力系统运行中得到了广泛的研究，已经证明</a:t>
            </a:r>
            <a:r>
              <a:rPr lang="en-US" altLang="zh-CN" sz="2000" dirty="0">
                <a:effectLst/>
              </a:rPr>
              <a:t>VPP</a:t>
            </a:r>
            <a:r>
              <a:rPr lang="zh-CN" altLang="en-US" sz="2000" dirty="0">
                <a:effectLst/>
              </a:rPr>
              <a:t>技术可以促进电力系统的高效管理</a:t>
            </a:r>
            <a:r>
              <a:rPr lang="zh-CN" altLang="en-US" sz="2000" dirty="0"/>
              <a:t> </a:t>
            </a:r>
            <a:endParaRPr lang="en-US" altLang="zh-CN" sz="2000" dirty="0"/>
          </a:p>
          <a:p>
            <a:pPr marL="342900" indent="-342900">
              <a:lnSpc>
                <a:spcPct val="150000"/>
              </a:lnSpc>
              <a:buFont typeface="Wingdings" panose="05000000000000000000" pitchFamily="2" charset="2"/>
              <a:buChar char="u"/>
            </a:pPr>
            <a:r>
              <a:rPr lang="zh-CN" altLang="en-US" sz="2000" dirty="0">
                <a:effectLst/>
              </a:rPr>
              <a:t>许多 </a:t>
            </a:r>
            <a:r>
              <a:rPr lang="en-US" altLang="zh-CN" sz="2000" dirty="0">
                <a:effectLst/>
              </a:rPr>
              <a:t>VPP </a:t>
            </a:r>
            <a:r>
              <a:rPr lang="zh-CN" altLang="en-US" sz="2000" dirty="0">
                <a:effectLst/>
              </a:rPr>
              <a:t>包含具有快速调节能力的 </a:t>
            </a:r>
            <a:r>
              <a:rPr lang="en-US" altLang="zh-CN" sz="2000" dirty="0">
                <a:effectLst/>
              </a:rPr>
              <a:t>DER</a:t>
            </a:r>
            <a:r>
              <a:rPr lang="zh-CN" altLang="en-US" sz="2000" dirty="0">
                <a:effectLst/>
              </a:rPr>
              <a:t>，它们具有为电力系统提供额外频率调节支持的巨大潜力</a:t>
            </a:r>
            <a:endParaRPr lang="en-US" altLang="zh-CN" sz="2000" dirty="0">
              <a:effectLst/>
            </a:endParaRPr>
          </a:p>
          <a:p>
            <a:pPr marL="342900" indent="-342900">
              <a:lnSpc>
                <a:spcPct val="150000"/>
              </a:lnSpc>
              <a:buFont typeface="Wingdings" panose="05000000000000000000" pitchFamily="2" charset="2"/>
              <a:buChar char="u"/>
            </a:pPr>
            <a:r>
              <a:rPr lang="zh-CN" altLang="en-US" sz="2000" dirty="0">
                <a:effectLst/>
              </a:rPr>
              <a:t>传统的调频服务依赖于大型同步发电机提供的一次频率响应和自动发电控制。</a:t>
            </a:r>
            <a:r>
              <a:rPr lang="zh-CN" altLang="en-US" sz="2000" dirty="0"/>
              <a:t> </a:t>
            </a:r>
            <a:r>
              <a:rPr lang="en-US" altLang="zh-CN" sz="2000" dirty="0">
                <a:effectLst/>
              </a:rPr>
              <a:t>VPP </a:t>
            </a:r>
            <a:r>
              <a:rPr lang="zh-CN" altLang="en-US" sz="2000" dirty="0">
                <a:effectLst/>
              </a:rPr>
              <a:t>的监管服务提供问题要复杂得多，因为很难对 </a:t>
            </a:r>
            <a:r>
              <a:rPr lang="en-US" altLang="zh-CN" sz="2000" dirty="0">
                <a:effectLst/>
              </a:rPr>
              <a:t>DER </a:t>
            </a:r>
            <a:r>
              <a:rPr lang="zh-CN" altLang="en-US" sz="2000" dirty="0">
                <a:effectLst/>
              </a:rPr>
              <a:t>设备的动态特性和运行模式进行建模</a:t>
            </a:r>
            <a:endParaRPr lang="en-US" altLang="zh-CN" sz="2000" dirty="0">
              <a:effectLst/>
            </a:endParaRPr>
          </a:p>
          <a:p>
            <a:pPr marL="342900" indent="-342900">
              <a:lnSpc>
                <a:spcPct val="150000"/>
              </a:lnSpc>
              <a:buFont typeface="Wingdings" panose="05000000000000000000" pitchFamily="2" charset="2"/>
              <a:buChar char="u"/>
            </a:pPr>
            <a:r>
              <a:rPr lang="zh-CN" altLang="en-US" sz="2000" dirty="0">
                <a:effectLst/>
              </a:rPr>
              <a:t>为了与现行的频率调节服务要求相协调，关键是要为 </a:t>
            </a:r>
            <a:r>
              <a:rPr lang="en-US" altLang="zh-CN" sz="2000" dirty="0">
                <a:effectLst/>
              </a:rPr>
              <a:t>VPP </a:t>
            </a:r>
            <a:r>
              <a:rPr lang="zh-CN" altLang="en-US" sz="2000" dirty="0">
                <a:effectLst/>
              </a:rPr>
              <a:t>开发一种有效的分解方法，以准确、经济地跟踪瞬时调节请求</a:t>
            </a:r>
            <a:endParaRPr lang="en-US" altLang="zh-CN" sz="2000" dirty="0">
              <a:effectLst/>
            </a:endParaRPr>
          </a:p>
          <a:p>
            <a:pPr marL="342900" indent="-342900">
              <a:lnSpc>
                <a:spcPct val="150000"/>
              </a:lnSpc>
              <a:buFont typeface="Wingdings" panose="05000000000000000000" pitchFamily="2" charset="2"/>
              <a:buChar char="u"/>
            </a:pPr>
            <a:r>
              <a:rPr lang="zh-CN" altLang="en-US" sz="2000" dirty="0">
                <a:effectLst/>
              </a:rPr>
              <a:t>由于参数不准确和动态特性未知，在虚拟发电厂 </a:t>
            </a:r>
            <a:r>
              <a:rPr lang="en-US" altLang="zh-CN" sz="2000" dirty="0">
                <a:effectLst/>
              </a:rPr>
              <a:t>(VPP) </a:t>
            </a:r>
            <a:r>
              <a:rPr lang="zh-CN" altLang="en-US" sz="2000" dirty="0">
                <a:effectLst/>
              </a:rPr>
              <a:t>内管理众多分布式能源 </a:t>
            </a:r>
            <a:r>
              <a:rPr lang="en-US" altLang="zh-CN" sz="2000" dirty="0">
                <a:effectLst/>
              </a:rPr>
              <a:t>(DER) </a:t>
            </a:r>
            <a:r>
              <a:rPr lang="zh-CN" altLang="en-US" sz="2000" dirty="0">
                <a:effectLst/>
              </a:rPr>
              <a:t>具有挑战性</a:t>
            </a:r>
            <a:r>
              <a:rPr lang="zh-CN" altLang="en-US" sz="2000" dirty="0"/>
              <a:t> </a:t>
            </a:r>
          </a:p>
        </p:txBody>
      </p:sp>
    </p:spTree>
    <p:extLst>
      <p:ext uri="{BB962C8B-B14F-4D97-AF65-F5344CB8AC3E}">
        <p14:creationId xmlns:p14="http://schemas.microsoft.com/office/powerpoint/2010/main" val="112843592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16713</TotalTime>
  <Words>4762</Words>
  <Application>Microsoft Office PowerPoint</Application>
  <PresentationFormat>宽屏</PresentationFormat>
  <Paragraphs>214</Paragraphs>
  <Slides>36</Slides>
  <Notes>35</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36</vt:i4>
      </vt:variant>
    </vt:vector>
  </HeadingPairs>
  <TitlesOfParts>
    <vt:vector size="48" baseType="lpstr">
      <vt:lpstr>Microsoft YaHei Regular</vt:lpstr>
      <vt:lpstr>unset</vt:lpstr>
      <vt:lpstr>等线</vt:lpstr>
      <vt:lpstr>等线 Light</vt:lpstr>
      <vt:lpstr>微软雅黑</vt:lpstr>
      <vt:lpstr>Arial</vt:lpstr>
      <vt:lpstr>Cambria Math</vt:lpstr>
      <vt:lpstr>Roboto</vt:lpstr>
      <vt:lpstr>Times New Roman</vt:lpstr>
      <vt:lpstr>Wingdings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Che Guevara</dc:creator>
  <cp:lastModifiedBy>yu wang</cp:lastModifiedBy>
  <cp:revision>94</cp:revision>
  <dcterms:created xsi:type="dcterms:W3CDTF">2019-11-26T01:34:00Z</dcterms:created>
  <dcterms:modified xsi:type="dcterms:W3CDTF">2022-07-30T00:29:18Z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y fmtid="{D5CDD505-2E9C-101B-9397-08002B2CF9AE}" pid="3" name="ICV">
    <vt:lpwstr>CB84DCD28CFB4BBDBFC1F5982F5EAF42</vt:lpwstr>
  </property>
</Properties>
</file>